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2" r:id="rId5"/>
    <p:sldId id="259" r:id="rId6"/>
    <p:sldId id="260" r:id="rId7"/>
    <p:sldId id="263"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E64EBF-B119-4E86-B464-72FB25DF4203}" type="datetimeFigureOut">
              <a:rPr lang="en-US" smtClean="0"/>
              <a:t>8/13/2018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D3C68-A097-4B88-A7A3-5B43708E9AC4}" type="slidenum">
              <a:rPr lang="en-US" smtClean="0"/>
              <a:t>‹#›</a:t>
            </a:fld>
            <a:endParaRPr lang="en-US"/>
          </a:p>
        </p:txBody>
      </p:sp>
    </p:spTree>
    <p:extLst>
      <p:ext uri="{BB962C8B-B14F-4D97-AF65-F5344CB8AC3E}">
        <p14:creationId xmlns:p14="http://schemas.microsoft.com/office/powerpoint/2010/main" val="1269897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FD3C68-A097-4B88-A7A3-5B43708E9AC4}" type="slidenum">
              <a:rPr lang="en-US" smtClean="0"/>
              <a:t>6</a:t>
            </a:fld>
            <a:endParaRPr lang="en-US"/>
          </a:p>
        </p:txBody>
      </p:sp>
    </p:spTree>
    <p:extLst>
      <p:ext uri="{BB962C8B-B14F-4D97-AF65-F5344CB8AC3E}">
        <p14:creationId xmlns:p14="http://schemas.microsoft.com/office/powerpoint/2010/main" val="3610382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8/13/2018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7" name="Picture 6" descr="MOH ppt-01.jpg"/>
          <p:cNvPicPr>
            <a:picLocks noChangeAspect="1"/>
          </p:cNvPicPr>
          <p:nvPr/>
        </p:nvPicPr>
        <p:blipFill>
          <a:blip r:embed="rId2" cstate="print"/>
          <a:stretch>
            <a:fillRect/>
          </a:stretch>
        </p:blipFill>
        <p:spPr>
          <a:xfrm>
            <a:off x="0" y="0"/>
            <a:ext cx="9144000" cy="6857464"/>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1" y="1600200"/>
            <a:ext cx="8382000" cy="3352800"/>
          </a:xfrm>
          <a:prstGeom prst="rect">
            <a:avLst/>
          </a:prstGeom>
        </p:spPr>
      </p:pic>
    </p:spTree>
    <p:extLst>
      <p:ext uri="{BB962C8B-B14F-4D97-AF65-F5344CB8AC3E}">
        <p14:creationId xmlns:p14="http://schemas.microsoft.com/office/powerpoint/2010/main" val="39661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0"/>
            <a:ext cx="6705600" cy="1470025"/>
          </a:xfrm>
        </p:spPr>
        <p:txBody>
          <a:bodyPr>
            <a:normAutofit/>
          </a:bodyPr>
          <a:lstStyle/>
          <a:p>
            <a:r>
              <a:rPr lang="ka-GE" sz="2400" b="1" dirty="0" smtClean="0">
                <a:solidFill>
                  <a:schemeClr val="accent5">
                    <a:lumMod val="75000"/>
                  </a:schemeClr>
                </a:solidFill>
              </a:rPr>
              <a:t>ადგილობრივი თვითმმართველობების როლი დღეს არსებულ სისტემაში</a:t>
            </a:r>
            <a:endParaRPr lang="en-US" sz="2400" b="1" dirty="0">
              <a:solidFill>
                <a:schemeClr val="accent5">
                  <a:lumMod val="75000"/>
                </a:schemeClr>
              </a:solidFill>
            </a:endParaRPr>
          </a:p>
        </p:txBody>
      </p:sp>
      <p:sp>
        <p:nvSpPr>
          <p:cNvPr id="3" name="Subtitle 2"/>
          <p:cNvSpPr>
            <a:spLocks noGrp="1"/>
          </p:cNvSpPr>
          <p:nvPr>
            <p:ph type="subTitle" idx="1"/>
          </p:nvPr>
        </p:nvSpPr>
        <p:spPr>
          <a:xfrm>
            <a:off x="381000" y="2057400"/>
            <a:ext cx="8305800" cy="4419600"/>
          </a:xfrm>
        </p:spPr>
        <p:txBody>
          <a:bodyPr>
            <a:normAutofit fontScale="62500" lnSpcReduction="20000"/>
          </a:bodyPr>
          <a:lstStyle/>
          <a:p>
            <a:pPr marL="457200" indent="-457200" algn="l">
              <a:buFont typeface="Wingdings" panose="05000000000000000000" pitchFamily="2" charset="2"/>
              <a:buChar char="§"/>
            </a:pPr>
            <a:r>
              <a:rPr lang="ka-GE" dirty="0" smtClean="0">
                <a:solidFill>
                  <a:schemeClr val="accent5">
                    <a:lumMod val="75000"/>
                  </a:schemeClr>
                </a:solidFill>
              </a:rPr>
              <a:t>ეხმარებიან </a:t>
            </a:r>
            <a:r>
              <a:rPr lang="ka-GE" dirty="0">
                <a:solidFill>
                  <a:schemeClr val="accent5">
                    <a:lumMod val="75000"/>
                  </a:schemeClr>
                </a:solidFill>
              </a:rPr>
              <a:t>სააგენტოს უფლებამოსილ პირ(ებ)ს შესაბამის ადმინისტრაციულ-ტერიტორიულ ერთეულებში მაძიებელთა საცხოვრებელი ადგილის დადგენაში; </a:t>
            </a:r>
            <a:endParaRPr lang="ka-GE" dirty="0" smtClean="0">
              <a:solidFill>
                <a:schemeClr val="accent5">
                  <a:lumMod val="75000"/>
                </a:schemeClr>
              </a:solidFill>
            </a:endParaRPr>
          </a:p>
          <a:p>
            <a:pPr marL="457200" indent="-457200" algn="l">
              <a:buFont typeface="Wingdings" panose="05000000000000000000" pitchFamily="2" charset="2"/>
              <a:buChar char="§"/>
            </a:pPr>
            <a:r>
              <a:rPr lang="ka-GE" dirty="0" smtClean="0">
                <a:solidFill>
                  <a:schemeClr val="accent5">
                    <a:lumMod val="75000"/>
                  </a:schemeClr>
                </a:solidFill>
              </a:rPr>
              <a:t>უზრუნველყოფენ </a:t>
            </a:r>
            <a:r>
              <a:rPr lang="ka-GE" dirty="0">
                <a:solidFill>
                  <a:schemeClr val="accent5">
                    <a:lumMod val="75000"/>
                  </a:schemeClr>
                </a:solidFill>
              </a:rPr>
              <a:t>თავიანთ სამოქმედო ტერიტორიაზე უკიდურეს სიღატაკეში მყოფი ოჯახების მოძიებას და ხელს უწყობენ მათ მონაცემთა ბაზაში რეგისტრაციის პროცედურის გავლაში; </a:t>
            </a:r>
            <a:endParaRPr lang="ka-GE" dirty="0" smtClean="0">
              <a:solidFill>
                <a:schemeClr val="accent5">
                  <a:lumMod val="75000"/>
                </a:schemeClr>
              </a:solidFill>
            </a:endParaRPr>
          </a:p>
          <a:p>
            <a:pPr marL="457200" indent="-457200" algn="l">
              <a:buFont typeface="Wingdings" panose="05000000000000000000" pitchFamily="2" charset="2"/>
              <a:buChar char="§"/>
            </a:pPr>
            <a:r>
              <a:rPr lang="ka-GE" dirty="0" smtClean="0">
                <a:solidFill>
                  <a:schemeClr val="accent5">
                    <a:lumMod val="75000"/>
                  </a:schemeClr>
                </a:solidFill>
              </a:rPr>
              <a:t>საკუთარი </a:t>
            </a:r>
            <a:r>
              <a:rPr lang="ka-GE" dirty="0">
                <a:solidFill>
                  <a:schemeClr val="accent5">
                    <a:lumMod val="75000"/>
                  </a:schemeClr>
                </a:solidFill>
              </a:rPr>
              <a:t>კომპეტენციისა და უფლებამოსილების ფარგლებში უზრუნველყოფენ რეგისტრირებული ოჯახების შესახებ საჭირო ინფორმაციის მოძიებასა და სააგენტოსათვის მიწოდებას მონაცემთა ბაზაში დაცული მონაცემების სრულყოფის მიზნით; </a:t>
            </a:r>
            <a:endParaRPr lang="ka-GE" dirty="0" smtClean="0">
              <a:solidFill>
                <a:schemeClr val="accent5">
                  <a:lumMod val="75000"/>
                </a:schemeClr>
              </a:solidFill>
            </a:endParaRPr>
          </a:p>
          <a:p>
            <a:pPr algn="l"/>
            <a:r>
              <a:rPr lang="ka-GE" b="1" dirty="0" smtClean="0">
                <a:solidFill>
                  <a:schemeClr val="accent5">
                    <a:lumMod val="75000"/>
                  </a:schemeClr>
                </a:solidFill>
              </a:rPr>
              <a:t>ადგილობრივი </a:t>
            </a:r>
            <a:r>
              <a:rPr lang="ka-GE" b="1" dirty="0">
                <a:solidFill>
                  <a:schemeClr val="accent5">
                    <a:lumMod val="75000"/>
                  </a:schemeClr>
                </a:solidFill>
              </a:rPr>
              <a:t>თვითმმართველობის ორგანოები შესაბამის ადმინისტრაციულ-ტერიტორიულ ერთეულებში არსებული პირობების, დემოგრაფიული მდგომარეობის, ეკონომიკური თუ ფინანსური შესაძლებლობების გათვალისწინებით სოციალურ საკითხთა გადაწყვეტისა და სოციალური დახმარების უკეთ დაგეგმვისათვის იყენებენ მონაცემთა ბაზაში არსებულ მონაცემებს.</a:t>
            </a:r>
          </a:p>
          <a:p>
            <a:pPr algn="l"/>
            <a:endParaRPr lang="en-US" dirty="0"/>
          </a:p>
        </p:txBody>
      </p:sp>
      <p:pic>
        <p:nvPicPr>
          <p:cNvPr id="2050"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630" y="22860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7562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0"/>
            <a:ext cx="6705600" cy="1470025"/>
          </a:xfrm>
        </p:spPr>
        <p:txBody>
          <a:bodyPr>
            <a:normAutofit/>
          </a:bodyPr>
          <a:lstStyle/>
          <a:p>
            <a:r>
              <a:rPr lang="en-US" sz="2400" b="1" dirty="0" smtClean="0">
                <a:solidFill>
                  <a:schemeClr val="accent5">
                    <a:lumMod val="75000"/>
                  </a:schemeClr>
                </a:solidFill>
              </a:rPr>
              <a:t>TSA </a:t>
            </a:r>
            <a:r>
              <a:rPr lang="ka-GE" sz="2400" b="1" dirty="0" smtClean="0">
                <a:solidFill>
                  <a:schemeClr val="accent5">
                    <a:lumMod val="75000"/>
                  </a:schemeClr>
                </a:solidFill>
              </a:rPr>
              <a:t>პროგრამის დეცენტრალიზაციის შემთხვევაში:</a:t>
            </a:r>
            <a:endParaRPr lang="en-US" sz="2400" b="1" dirty="0">
              <a:solidFill>
                <a:schemeClr val="accent5">
                  <a:lumMod val="75000"/>
                </a:schemeClr>
              </a:solidFill>
            </a:endParaRPr>
          </a:p>
        </p:txBody>
      </p:sp>
      <p:sp>
        <p:nvSpPr>
          <p:cNvPr id="3" name="Subtitle 2"/>
          <p:cNvSpPr>
            <a:spLocks noGrp="1"/>
          </p:cNvSpPr>
          <p:nvPr>
            <p:ph type="subTitle" idx="1"/>
          </p:nvPr>
        </p:nvSpPr>
        <p:spPr>
          <a:xfrm>
            <a:off x="381000" y="2057400"/>
            <a:ext cx="8305800" cy="4419600"/>
          </a:xfrm>
        </p:spPr>
        <p:txBody>
          <a:bodyPr>
            <a:normAutofit/>
          </a:bodyPr>
          <a:lstStyle/>
          <a:p>
            <a:pPr marL="457200" indent="-457200" algn="l">
              <a:buFont typeface="Wingdings" panose="05000000000000000000" pitchFamily="2" charset="2"/>
              <a:buChar char="§"/>
            </a:pPr>
            <a:r>
              <a:rPr lang="ka-GE" sz="2000" dirty="0">
                <a:solidFill>
                  <a:schemeClr val="accent5">
                    <a:lumMod val="75000"/>
                  </a:schemeClr>
                </a:solidFill>
              </a:rPr>
              <a:t>მიზნობრივი სოციალური დახმარების პროგრამას მუნიციპალიტეტები განახორციელებენ დელეგირებული უფლებამოსილების ფარგლებში</a:t>
            </a:r>
          </a:p>
          <a:p>
            <a:pPr marL="457200" indent="-457200" algn="l">
              <a:buFont typeface="Wingdings" panose="05000000000000000000" pitchFamily="2" charset="2"/>
              <a:buChar char="§"/>
            </a:pPr>
            <a:r>
              <a:rPr lang="ka-GE" sz="2000" dirty="0">
                <a:solidFill>
                  <a:schemeClr val="accent5">
                    <a:lumMod val="75000"/>
                  </a:schemeClr>
                </a:solidFill>
              </a:rPr>
              <a:t>სოციალური აგენტები დაექვემდებარებიან მუნიციპალიტეტებს </a:t>
            </a:r>
          </a:p>
          <a:p>
            <a:pPr marL="457200" indent="-457200" algn="l">
              <a:buFont typeface="Wingdings" panose="05000000000000000000" pitchFamily="2" charset="2"/>
              <a:buChar char="§"/>
            </a:pPr>
            <a:r>
              <a:rPr lang="ka-GE" sz="2000" dirty="0" smtClean="0">
                <a:solidFill>
                  <a:schemeClr val="accent5">
                    <a:lumMod val="75000"/>
                  </a:schemeClr>
                </a:solidFill>
              </a:rPr>
              <a:t>ყველა ოჯახის სოციალურ-ეკონომიკური მდგომარეობა შეფასდება ერთიანი მეთოდოლოგიით</a:t>
            </a:r>
          </a:p>
          <a:p>
            <a:pPr marL="457200" indent="-457200" algn="l">
              <a:buFont typeface="Wingdings" panose="05000000000000000000" pitchFamily="2" charset="2"/>
              <a:buChar char="§"/>
            </a:pPr>
            <a:r>
              <a:rPr lang="ka-GE" sz="2000" dirty="0" smtClean="0">
                <a:solidFill>
                  <a:schemeClr val="accent5">
                    <a:lumMod val="75000"/>
                  </a:schemeClr>
                </a:solidFill>
              </a:rPr>
              <a:t>სარეიტინგო ქულის მინიჭება მოხდება სოციალური მომსახურების სააგენტოს მიერ</a:t>
            </a:r>
            <a:endParaRPr lang="ka-GE" sz="2000" dirty="0">
              <a:solidFill>
                <a:schemeClr val="accent5">
                  <a:lumMod val="75000"/>
                </a:schemeClr>
              </a:solidFill>
            </a:endParaRPr>
          </a:p>
          <a:p>
            <a:pPr marL="457200" indent="-457200" algn="l">
              <a:buFont typeface="Wingdings" panose="05000000000000000000" pitchFamily="2" charset="2"/>
              <a:buChar char="§"/>
            </a:pPr>
            <a:r>
              <a:rPr lang="ka-GE" sz="2000" dirty="0">
                <a:solidFill>
                  <a:schemeClr val="accent5">
                    <a:lumMod val="75000"/>
                  </a:schemeClr>
                </a:solidFill>
              </a:rPr>
              <a:t>საარსებო შემწეობის  დანიშვნა, შეჩერება და ა.შ. ადგილობრივ დონეზე </a:t>
            </a:r>
            <a:r>
              <a:rPr lang="ka-GE" sz="2000" dirty="0" smtClean="0">
                <a:solidFill>
                  <a:schemeClr val="accent5">
                    <a:lumMod val="75000"/>
                  </a:schemeClr>
                </a:solidFill>
              </a:rPr>
              <a:t>მოხდება</a:t>
            </a:r>
          </a:p>
          <a:p>
            <a:pPr marL="457200" indent="-457200" algn="l">
              <a:buFont typeface="Wingdings" panose="05000000000000000000" pitchFamily="2" charset="2"/>
              <a:buChar char="§"/>
            </a:pPr>
            <a:r>
              <a:rPr lang="ka-GE" sz="2000" dirty="0" smtClean="0">
                <a:solidFill>
                  <a:schemeClr val="accent5">
                    <a:lumMod val="75000"/>
                  </a:schemeClr>
                </a:solidFill>
              </a:rPr>
              <a:t>მონიტორინგი და კონტროლი განხორცუელდება როგორც ადგილობრივ დონეზე, ისე სოციალური მომსახურების სააგენტოს მიერ</a:t>
            </a:r>
          </a:p>
          <a:p>
            <a:pPr algn="l"/>
            <a:endParaRPr lang="ka-GE" sz="2000" dirty="0" smtClean="0">
              <a:solidFill>
                <a:schemeClr val="accent5">
                  <a:lumMod val="75000"/>
                </a:schemeClr>
              </a:solidFill>
            </a:endParaRPr>
          </a:p>
          <a:p>
            <a:pPr marL="457200" indent="-457200" algn="l">
              <a:buFont typeface="Wingdings" panose="05000000000000000000" pitchFamily="2" charset="2"/>
              <a:buChar char="§"/>
            </a:pPr>
            <a:endParaRPr lang="ka-GE" sz="2000" dirty="0" smtClean="0">
              <a:solidFill>
                <a:schemeClr val="accent5">
                  <a:lumMod val="75000"/>
                </a:schemeClr>
              </a:solidFill>
            </a:endParaRPr>
          </a:p>
          <a:p>
            <a:pPr marL="457200" indent="-457200" algn="l">
              <a:buFont typeface="Wingdings" panose="05000000000000000000" pitchFamily="2" charset="2"/>
              <a:buChar char="§"/>
            </a:pPr>
            <a:endParaRPr lang="ka-GE" sz="3000" dirty="0">
              <a:solidFill>
                <a:schemeClr val="accent5">
                  <a:lumMod val="75000"/>
                </a:schemeClr>
              </a:solidFill>
            </a:endParaRPr>
          </a:p>
        </p:txBody>
      </p:sp>
      <p:pic>
        <p:nvPicPr>
          <p:cNvPr id="2050"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630" y="22860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260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0"/>
            <a:ext cx="6705600" cy="1470025"/>
          </a:xfrm>
        </p:spPr>
        <p:txBody>
          <a:bodyPr>
            <a:normAutofit/>
          </a:bodyPr>
          <a:lstStyle/>
          <a:p>
            <a:r>
              <a:rPr lang="en-US" sz="2400" b="1" dirty="0" smtClean="0">
                <a:solidFill>
                  <a:schemeClr val="accent5">
                    <a:lumMod val="75000"/>
                  </a:schemeClr>
                </a:solidFill>
              </a:rPr>
              <a:t>დ</a:t>
            </a:r>
            <a:r>
              <a:rPr lang="ka-GE" sz="2400" b="1" dirty="0" smtClean="0">
                <a:solidFill>
                  <a:schemeClr val="accent5">
                    <a:lumMod val="75000"/>
                  </a:schemeClr>
                </a:solidFill>
              </a:rPr>
              <a:t>ეცენტრალიზაციისთვის დადგეგმილი ღონისძიებები</a:t>
            </a:r>
            <a:endParaRPr lang="en-US" sz="2400" b="1" dirty="0">
              <a:solidFill>
                <a:schemeClr val="accent5">
                  <a:lumMod val="75000"/>
                </a:schemeClr>
              </a:solidFill>
            </a:endParaRPr>
          </a:p>
        </p:txBody>
      </p:sp>
      <p:sp>
        <p:nvSpPr>
          <p:cNvPr id="3" name="Subtitle 2"/>
          <p:cNvSpPr>
            <a:spLocks noGrp="1"/>
          </p:cNvSpPr>
          <p:nvPr>
            <p:ph type="subTitle" idx="1"/>
          </p:nvPr>
        </p:nvSpPr>
        <p:spPr>
          <a:xfrm>
            <a:off x="381000" y="2057400"/>
            <a:ext cx="8305800" cy="4419600"/>
          </a:xfrm>
        </p:spPr>
        <p:txBody>
          <a:bodyPr>
            <a:normAutofit lnSpcReduction="10000"/>
          </a:bodyPr>
          <a:lstStyle/>
          <a:p>
            <a:pPr marL="457200" indent="-457200" algn="l">
              <a:buFont typeface="Wingdings" panose="05000000000000000000" pitchFamily="2" charset="2"/>
              <a:buChar char="§"/>
            </a:pPr>
            <a:r>
              <a:rPr lang="ka-GE" sz="2000" dirty="0" smtClean="0">
                <a:solidFill>
                  <a:schemeClr val="accent5">
                    <a:lumMod val="75000"/>
                  </a:schemeClr>
                </a:solidFill>
              </a:rPr>
              <a:t>პირველ ეტაპზე დელეგირებული უფლებამოსილების ფარგლებში დეცენტრალიზაცია განხორციელდება 5 თვითმმართველ ქალაქში - თბილისი</a:t>
            </a:r>
            <a:r>
              <a:rPr lang="ka-GE" sz="2000" dirty="0">
                <a:solidFill>
                  <a:schemeClr val="accent5">
                    <a:lumMod val="75000"/>
                  </a:schemeClr>
                </a:solidFill>
              </a:rPr>
              <a:t>, რუსთავი, ქუთაისი, ფოთი და </a:t>
            </a:r>
            <a:r>
              <a:rPr lang="ka-GE" sz="2000" dirty="0" smtClean="0">
                <a:solidFill>
                  <a:schemeClr val="accent5">
                    <a:lumMod val="75000"/>
                  </a:schemeClr>
                </a:solidFill>
              </a:rPr>
              <a:t>ბათუმი;</a:t>
            </a:r>
          </a:p>
          <a:p>
            <a:pPr marL="457200" indent="-457200" algn="l">
              <a:buFont typeface="Wingdings" panose="05000000000000000000" pitchFamily="2" charset="2"/>
              <a:buChar char="§"/>
            </a:pPr>
            <a:r>
              <a:rPr lang="ka-GE" sz="2000" dirty="0" smtClean="0">
                <a:solidFill>
                  <a:schemeClr val="accent5">
                    <a:lumMod val="75000"/>
                  </a:schemeClr>
                </a:solidFill>
              </a:rPr>
              <a:t>ადგილობრივ თვითმმართველობას დაექვემდებარებიან სოციალური აგენტები</a:t>
            </a:r>
          </a:p>
          <a:p>
            <a:pPr marL="457200" indent="-457200" algn="l">
              <a:buFont typeface="Wingdings" panose="05000000000000000000" pitchFamily="2" charset="2"/>
              <a:buChar char="§"/>
            </a:pPr>
            <a:r>
              <a:rPr lang="ka-GE" sz="2000" dirty="0" smtClean="0">
                <a:solidFill>
                  <a:schemeClr val="accent5">
                    <a:lumMod val="75000"/>
                  </a:schemeClr>
                </a:solidFill>
              </a:rPr>
              <a:t>ოჯახების სოციალურ-ეკონომიკური მდგომარეობის შეფასება განხორციელდება არსებული წესებით და მეთოდოლოგიით (ცენტრალიზებულად)</a:t>
            </a:r>
          </a:p>
          <a:p>
            <a:pPr marL="457200" indent="-457200" algn="l">
              <a:buFont typeface="Wingdings" panose="05000000000000000000" pitchFamily="2" charset="2"/>
              <a:buChar char="§"/>
            </a:pPr>
            <a:r>
              <a:rPr lang="ka-GE" sz="2000" dirty="0" smtClean="0">
                <a:solidFill>
                  <a:schemeClr val="accent5">
                    <a:lumMod val="75000"/>
                  </a:schemeClr>
                </a:solidFill>
              </a:rPr>
              <a:t>ადმინისტრირება განხორციელდება ადგილობრივი თვითმმართველობისა და სააგენტოს ცენტრალური ოფისის მჭიდრო კოორდინაციით (მკვეთრად გამიჯნული უფლებამოსილებებით) </a:t>
            </a:r>
          </a:p>
          <a:p>
            <a:pPr marL="457200" indent="-457200" algn="l">
              <a:buFont typeface="Wingdings" panose="05000000000000000000" pitchFamily="2" charset="2"/>
              <a:buChar char="§"/>
            </a:pPr>
            <a:r>
              <a:rPr lang="ka-GE" sz="2000" dirty="0" smtClean="0">
                <a:solidFill>
                  <a:srgbClr val="FF0000"/>
                </a:solidFill>
              </a:rPr>
              <a:t>საბიუჯეტო ასიგნებები დარჩება სამინისტროს ბიუჯეტში, თანხის განაწილება მოხდება ფინანსთა სამინისტროსთან შეთანხმებით</a:t>
            </a:r>
          </a:p>
          <a:p>
            <a:pPr marL="457200" indent="-457200" algn="l">
              <a:buFont typeface="Wingdings" panose="05000000000000000000" pitchFamily="2" charset="2"/>
              <a:buChar char="§"/>
            </a:pPr>
            <a:endParaRPr lang="ka-GE" sz="2000" dirty="0">
              <a:solidFill>
                <a:schemeClr val="accent5">
                  <a:lumMod val="75000"/>
                </a:schemeClr>
              </a:solidFill>
            </a:endParaRPr>
          </a:p>
          <a:p>
            <a:pPr marL="457200" indent="-457200" algn="l">
              <a:buFont typeface="Wingdings" panose="05000000000000000000" pitchFamily="2" charset="2"/>
              <a:buChar char="§"/>
            </a:pPr>
            <a:endParaRPr lang="ka-GE" sz="3000" dirty="0">
              <a:solidFill>
                <a:schemeClr val="accent5">
                  <a:lumMod val="75000"/>
                </a:schemeClr>
              </a:solidFill>
            </a:endParaRPr>
          </a:p>
        </p:txBody>
      </p:sp>
      <p:pic>
        <p:nvPicPr>
          <p:cNvPr id="2050"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630" y="22860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574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0"/>
            <a:ext cx="6705600" cy="1470025"/>
          </a:xfrm>
        </p:spPr>
        <p:txBody>
          <a:bodyPr>
            <a:normAutofit/>
          </a:bodyPr>
          <a:lstStyle/>
          <a:p>
            <a:r>
              <a:rPr lang="ka-GE" sz="2400" b="1" dirty="0" smtClean="0">
                <a:solidFill>
                  <a:schemeClr val="accent5">
                    <a:lumMod val="75000"/>
                  </a:schemeClr>
                </a:solidFill>
              </a:rPr>
              <a:t>შედეგი - ადგილობრივი თვითმმართველობების როლის გაძლიერება</a:t>
            </a:r>
            <a:endParaRPr lang="en-US" sz="2400" b="1" dirty="0">
              <a:solidFill>
                <a:schemeClr val="accent5">
                  <a:lumMod val="75000"/>
                </a:schemeClr>
              </a:solidFill>
            </a:endParaRPr>
          </a:p>
        </p:txBody>
      </p:sp>
      <p:sp>
        <p:nvSpPr>
          <p:cNvPr id="3" name="Subtitle 2"/>
          <p:cNvSpPr>
            <a:spLocks noGrp="1"/>
          </p:cNvSpPr>
          <p:nvPr>
            <p:ph type="subTitle" idx="1"/>
          </p:nvPr>
        </p:nvSpPr>
        <p:spPr>
          <a:xfrm>
            <a:off x="381000" y="2057400"/>
            <a:ext cx="8305800" cy="4419600"/>
          </a:xfrm>
        </p:spPr>
        <p:txBody>
          <a:bodyPr>
            <a:normAutofit fontScale="92500" lnSpcReduction="10000"/>
          </a:bodyPr>
          <a:lstStyle/>
          <a:p>
            <a:pPr marL="457200" indent="-457200" algn="l">
              <a:buFont typeface="Wingdings" panose="05000000000000000000" pitchFamily="2" charset="2"/>
              <a:buChar char="§"/>
            </a:pPr>
            <a:r>
              <a:rPr lang="ka-GE" sz="2000" dirty="0" smtClean="0">
                <a:solidFill>
                  <a:schemeClr val="accent5">
                    <a:lumMod val="75000"/>
                  </a:schemeClr>
                </a:solidFill>
              </a:rPr>
              <a:t>მუნიციპალიტეტები </a:t>
            </a:r>
            <a:r>
              <a:rPr lang="ka-GE" sz="2000" dirty="0">
                <a:solidFill>
                  <a:schemeClr val="accent5">
                    <a:lumMod val="75000"/>
                  </a:schemeClr>
                </a:solidFill>
              </a:rPr>
              <a:t>შეძლებენ სრულად დაინახონ, გაანალიზონ და </a:t>
            </a:r>
            <a:r>
              <a:rPr lang="ka-GE" sz="2100" dirty="0">
                <a:solidFill>
                  <a:schemeClr val="accent5">
                    <a:lumMod val="75000"/>
                  </a:schemeClr>
                </a:solidFill>
              </a:rPr>
              <a:t>დროულად უპასუხონ ადგილობრივი მოსახლეობის </a:t>
            </a:r>
            <a:r>
              <a:rPr lang="ka-GE" sz="2100" dirty="0" smtClean="0">
                <a:solidFill>
                  <a:schemeClr val="accent5">
                    <a:lumMod val="75000"/>
                  </a:schemeClr>
                </a:solidFill>
              </a:rPr>
              <a:t>საჭიროებებს;</a:t>
            </a:r>
            <a:endParaRPr lang="ka-GE" sz="2100" dirty="0">
              <a:solidFill>
                <a:schemeClr val="accent5">
                  <a:lumMod val="75000"/>
                </a:schemeClr>
              </a:solidFill>
            </a:endParaRPr>
          </a:p>
          <a:p>
            <a:pPr marL="457200" indent="-457200" algn="l">
              <a:buFont typeface="Wingdings" panose="05000000000000000000" pitchFamily="2" charset="2"/>
              <a:buChar char="§"/>
            </a:pPr>
            <a:r>
              <a:rPr lang="ka-GE" sz="2100" dirty="0" smtClean="0">
                <a:solidFill>
                  <a:schemeClr val="accent5">
                    <a:lumMod val="75000"/>
                  </a:schemeClr>
                </a:solidFill>
              </a:rPr>
              <a:t>ინფორმირებული </a:t>
            </a:r>
            <a:r>
              <a:rPr lang="ka-GE" sz="2100" dirty="0">
                <a:solidFill>
                  <a:schemeClr val="accent5">
                    <a:lumMod val="75000"/>
                  </a:schemeClr>
                </a:solidFill>
              </a:rPr>
              <a:t>გადაწყვეტილების საფუძველზე შემუშავდება ისეთი ადგილობრივი პროგრამები (ფულადი თუ მომსახურება) რომლებიც მუნიციპალიტეტში მცხოვრებ, საარსებო შემწეობის მიღმა დარჩენილ ადამიანებს დაეხმარება, მათ შორის შესაძლებელია ადგილობრივ დონეზე შეიქმნას კომისია, რომელიც განსაზღვრული კრიტერიუმების მიხედვით განიხილავს ყველაზე მოწყვლადი ოჯახების საჭიროებებს და მიიღებს მათი სხვადასხვა დახმარებით უზრუნველყოფის გადაწყვეტილებას. </a:t>
            </a:r>
          </a:p>
          <a:p>
            <a:pPr marL="457200" indent="-457200" algn="l">
              <a:buFont typeface="Wingdings" panose="05000000000000000000" pitchFamily="2" charset="2"/>
              <a:buChar char="§"/>
            </a:pPr>
            <a:r>
              <a:rPr lang="ka-GE" sz="2100" dirty="0" smtClean="0">
                <a:solidFill>
                  <a:schemeClr val="accent5">
                    <a:lumMod val="75000"/>
                  </a:schemeClr>
                </a:solidFill>
              </a:rPr>
              <a:t> </a:t>
            </a:r>
            <a:r>
              <a:rPr lang="ka-GE" sz="2100" dirty="0">
                <a:solidFill>
                  <a:schemeClr val="accent5">
                    <a:lumMod val="75000"/>
                  </a:schemeClr>
                </a:solidFill>
              </a:rPr>
              <a:t>ადგილობრივი თვითმმართველობები უკეთესად აღიქვამენ სისტემის სპეციფიკას და აღარ დაუშვებენ მოქალაქეების პირად ანგარიშზე თანხების ჩარიცხვას ან ისეთი ქმედების განხორციელებას რომელიც მოქალაქეებს დააკარგვინებს ბაზაში რეგისტრაციას და სოციალურ დახმარებას</a:t>
            </a:r>
            <a:endParaRPr lang="en-US" sz="2100" dirty="0">
              <a:solidFill>
                <a:schemeClr val="accent5">
                  <a:lumMod val="75000"/>
                </a:schemeClr>
              </a:solidFill>
            </a:endParaRPr>
          </a:p>
          <a:p>
            <a:pPr algn="l"/>
            <a:endParaRPr lang="ka-GE" sz="2000" dirty="0" smtClean="0">
              <a:solidFill>
                <a:schemeClr val="accent5">
                  <a:lumMod val="75000"/>
                </a:schemeClr>
              </a:solidFill>
            </a:endParaRPr>
          </a:p>
          <a:p>
            <a:pPr marL="457200" indent="-457200" algn="l">
              <a:buFont typeface="Wingdings" panose="05000000000000000000" pitchFamily="2" charset="2"/>
              <a:buChar char="§"/>
            </a:pPr>
            <a:endParaRPr lang="ka-GE" sz="2000" dirty="0" smtClean="0">
              <a:solidFill>
                <a:schemeClr val="accent5">
                  <a:lumMod val="75000"/>
                </a:schemeClr>
              </a:solidFill>
            </a:endParaRPr>
          </a:p>
          <a:p>
            <a:pPr marL="457200" indent="-457200" algn="l">
              <a:buFont typeface="Wingdings" panose="05000000000000000000" pitchFamily="2" charset="2"/>
              <a:buChar char="§"/>
            </a:pPr>
            <a:endParaRPr lang="ka-GE" sz="3000" dirty="0">
              <a:solidFill>
                <a:schemeClr val="accent5">
                  <a:lumMod val="75000"/>
                </a:schemeClr>
              </a:solidFill>
            </a:endParaRPr>
          </a:p>
        </p:txBody>
      </p:sp>
      <p:pic>
        <p:nvPicPr>
          <p:cNvPr id="2050"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630" y="22860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2807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1"/>
            <a:ext cx="6705600" cy="685799"/>
          </a:xfrm>
        </p:spPr>
        <p:txBody>
          <a:bodyPr>
            <a:normAutofit/>
          </a:bodyPr>
          <a:lstStyle/>
          <a:p>
            <a:r>
              <a:rPr lang="ka-GE" sz="2400" b="1" dirty="0" smtClean="0">
                <a:solidFill>
                  <a:schemeClr val="accent5">
                    <a:lumMod val="75000"/>
                  </a:schemeClr>
                </a:solidFill>
              </a:rPr>
              <a:t>სამოქალაქო კოდექსით</a:t>
            </a:r>
            <a:endParaRPr lang="en-US" sz="2400" b="1" dirty="0">
              <a:solidFill>
                <a:schemeClr val="accent5">
                  <a:lumMod val="75000"/>
                </a:schemeClr>
              </a:solidFill>
            </a:endParaRPr>
          </a:p>
        </p:txBody>
      </p:sp>
      <p:sp>
        <p:nvSpPr>
          <p:cNvPr id="3" name="Subtitle 2"/>
          <p:cNvSpPr>
            <a:spLocks noGrp="1"/>
          </p:cNvSpPr>
          <p:nvPr>
            <p:ph type="subTitle" idx="1"/>
          </p:nvPr>
        </p:nvSpPr>
        <p:spPr>
          <a:xfrm>
            <a:off x="381000" y="2057400"/>
            <a:ext cx="8305800" cy="4419600"/>
          </a:xfrm>
        </p:spPr>
        <p:txBody>
          <a:bodyPr>
            <a:normAutofit fontScale="85000" lnSpcReduction="20000"/>
          </a:bodyPr>
          <a:lstStyle/>
          <a:p>
            <a:pPr marL="457200" indent="-457200" algn="l">
              <a:buFont typeface="Wingdings" panose="05000000000000000000" pitchFamily="2" charset="2"/>
              <a:buChar char="§"/>
            </a:pPr>
            <a:r>
              <a:rPr lang="ka-GE" b="1" dirty="0">
                <a:solidFill>
                  <a:schemeClr val="accent5">
                    <a:lumMod val="75000"/>
                  </a:schemeClr>
                </a:solidFill>
              </a:rPr>
              <a:t>მრავალშვილიანი მშობელი არის პირი, რომელსაც ჰყავს ოთხი ან მეტი </a:t>
            </a:r>
            <a:r>
              <a:rPr lang="ka-GE" b="1" dirty="0" smtClean="0">
                <a:solidFill>
                  <a:schemeClr val="accent5">
                    <a:lumMod val="75000"/>
                  </a:schemeClr>
                </a:solidFill>
              </a:rPr>
              <a:t>შვილი.</a:t>
            </a:r>
            <a:endParaRPr lang="ka-GE" b="1" dirty="0">
              <a:solidFill>
                <a:schemeClr val="accent5">
                  <a:lumMod val="75000"/>
                </a:schemeClr>
              </a:solidFill>
            </a:endParaRPr>
          </a:p>
          <a:p>
            <a:pPr marL="457200" indent="-457200" algn="l">
              <a:buFont typeface="Wingdings" panose="05000000000000000000" pitchFamily="2" charset="2"/>
              <a:buChar char="§"/>
            </a:pPr>
            <a:r>
              <a:rPr lang="ka-GE" dirty="0">
                <a:solidFill>
                  <a:schemeClr val="accent5">
                    <a:lumMod val="75000"/>
                  </a:schemeClr>
                </a:solidFill>
              </a:rPr>
              <a:t>იმ მრავალშვილიანი მშობლის სოციალური დაცვის უზრუნველყოფის წესი და პირობები, რომელსაც ჰყავს ოთხი ან მეტი 18 წლამდე ასაკის </a:t>
            </a:r>
            <a:r>
              <a:rPr lang="ka-GE" dirty="0" smtClean="0">
                <a:solidFill>
                  <a:schemeClr val="accent5">
                    <a:lumMod val="75000"/>
                  </a:schemeClr>
                </a:solidFill>
              </a:rPr>
              <a:t>შვილი, </a:t>
            </a:r>
            <a:r>
              <a:rPr lang="ka-GE" dirty="0">
                <a:solidFill>
                  <a:schemeClr val="accent5">
                    <a:lumMod val="75000"/>
                  </a:schemeClr>
                </a:solidFill>
              </a:rPr>
              <a:t>განისაზღვრება საქართველოს კანონმდებლობით. </a:t>
            </a:r>
          </a:p>
          <a:p>
            <a:pPr marL="457200" indent="-457200" algn="l">
              <a:buFont typeface="Wingdings" panose="05000000000000000000" pitchFamily="2" charset="2"/>
              <a:buChar char="§"/>
            </a:pPr>
            <a:r>
              <a:rPr lang="ka-GE" dirty="0" smtClean="0">
                <a:solidFill>
                  <a:schemeClr val="accent5">
                    <a:lumMod val="75000"/>
                  </a:schemeClr>
                </a:solidFill>
              </a:rPr>
              <a:t>მრავალშვილიანი </a:t>
            </a:r>
            <a:r>
              <a:rPr lang="ka-GE" dirty="0">
                <a:solidFill>
                  <a:schemeClr val="accent5">
                    <a:lumMod val="75000"/>
                  </a:schemeClr>
                </a:solidFill>
              </a:rPr>
              <a:t>მშობლის სტატუსის დადგენისა და გაუქმების და შესაბამის პირთა შესახებ მონაცემების წარმოების წესი განისაზღვრება საქართველოს მთავრობის </a:t>
            </a:r>
            <a:r>
              <a:rPr lang="ka-GE" dirty="0" smtClean="0">
                <a:solidFill>
                  <a:schemeClr val="accent5">
                    <a:lumMod val="75000"/>
                  </a:schemeClr>
                </a:solidFill>
              </a:rPr>
              <a:t>დადგენილებით </a:t>
            </a:r>
            <a:r>
              <a:rPr lang="ka-GE" dirty="0" smtClean="0">
                <a:solidFill>
                  <a:schemeClr val="accent5">
                    <a:lumMod val="75000"/>
                  </a:schemeClr>
                </a:solidFill>
              </a:rPr>
              <a:t>(იუსტიციის სამინისტრო)</a:t>
            </a:r>
            <a:endParaRPr lang="ka-GE" dirty="0">
              <a:solidFill>
                <a:schemeClr val="accent5">
                  <a:lumMod val="75000"/>
                </a:schemeClr>
              </a:solidFill>
            </a:endParaRPr>
          </a:p>
          <a:p>
            <a:pPr algn="l"/>
            <a:endParaRPr lang="en-US" dirty="0"/>
          </a:p>
        </p:txBody>
      </p:sp>
      <p:pic>
        <p:nvPicPr>
          <p:cNvPr id="2050"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630" y="22860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8354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1"/>
            <a:ext cx="6705600" cy="838199"/>
          </a:xfrm>
        </p:spPr>
        <p:txBody>
          <a:bodyPr>
            <a:normAutofit/>
          </a:bodyPr>
          <a:lstStyle/>
          <a:p>
            <a:r>
              <a:rPr lang="ka-GE" sz="2400" b="1" dirty="0" smtClean="0">
                <a:solidFill>
                  <a:schemeClr val="accent5">
                    <a:lumMod val="75000"/>
                  </a:schemeClr>
                </a:solidFill>
              </a:rPr>
              <a:t>მიმდინარე ღონისძიებები</a:t>
            </a:r>
            <a:endParaRPr lang="en-US" sz="2400" b="1" dirty="0">
              <a:solidFill>
                <a:schemeClr val="accent5">
                  <a:lumMod val="75000"/>
                </a:schemeClr>
              </a:solidFill>
            </a:endParaRPr>
          </a:p>
        </p:txBody>
      </p:sp>
      <p:sp>
        <p:nvSpPr>
          <p:cNvPr id="3" name="Subtitle 2"/>
          <p:cNvSpPr>
            <a:spLocks noGrp="1"/>
          </p:cNvSpPr>
          <p:nvPr>
            <p:ph type="subTitle" idx="1"/>
          </p:nvPr>
        </p:nvSpPr>
        <p:spPr>
          <a:xfrm>
            <a:off x="381000" y="1600200"/>
            <a:ext cx="8305800" cy="4876800"/>
          </a:xfrm>
        </p:spPr>
        <p:txBody>
          <a:bodyPr>
            <a:normAutofit/>
          </a:bodyPr>
          <a:lstStyle/>
          <a:p>
            <a:pPr algn="l"/>
            <a:r>
              <a:rPr lang="ka-GE" sz="2000" b="1" dirty="0">
                <a:solidFill>
                  <a:schemeClr val="accent5">
                    <a:lumMod val="75000"/>
                  </a:schemeClr>
                </a:solidFill>
              </a:rPr>
              <a:t>მრავალშვილიანი მშობლის სოციალური დაცვის უზრუნველყოფის წესი და პირობები </a:t>
            </a:r>
            <a:r>
              <a:rPr lang="ka-GE" sz="2000" b="1" dirty="0" smtClean="0">
                <a:solidFill>
                  <a:schemeClr val="accent5">
                    <a:lumMod val="75000"/>
                  </a:schemeClr>
                </a:solidFill>
              </a:rPr>
              <a:t>(კანონპროექტზე თანდართული განმარტებითი ბარათის მიხედვით) </a:t>
            </a:r>
            <a:r>
              <a:rPr lang="ka-GE" sz="2000" b="1" dirty="0" smtClean="0">
                <a:solidFill>
                  <a:schemeClr val="accent5">
                    <a:lumMod val="75000"/>
                  </a:schemeClr>
                </a:solidFill>
              </a:rPr>
              <a:t>ითვალისწინებს 2019 წლის 1 იანვრიდან</a:t>
            </a:r>
            <a:r>
              <a:rPr lang="ka-GE" sz="2000" dirty="0" smtClean="0">
                <a:solidFill>
                  <a:schemeClr val="accent5">
                    <a:lumMod val="75000"/>
                  </a:schemeClr>
                </a:solidFill>
              </a:rPr>
              <a:t>:</a:t>
            </a:r>
            <a:endParaRPr lang="ka-GE" sz="2000" dirty="0" smtClean="0">
              <a:solidFill>
                <a:schemeClr val="accent5">
                  <a:lumMod val="75000"/>
                </a:schemeClr>
              </a:solidFill>
            </a:endParaRPr>
          </a:p>
          <a:p>
            <a:pPr marL="342900" indent="-342900" algn="l">
              <a:buFont typeface="Arial" panose="020B0604020202020204" pitchFamily="34" charset="0"/>
              <a:buChar char="•"/>
            </a:pPr>
            <a:r>
              <a:rPr lang="en-US" sz="2000" dirty="0" err="1" smtClean="0">
                <a:solidFill>
                  <a:schemeClr val="accent5">
                    <a:lumMod val="75000"/>
                  </a:schemeClr>
                </a:solidFill>
              </a:rPr>
              <a:t>სახელმწიფო</a:t>
            </a:r>
            <a:r>
              <a:rPr lang="en-US" sz="2000" dirty="0" smtClean="0">
                <a:solidFill>
                  <a:schemeClr val="accent5">
                    <a:lumMod val="75000"/>
                  </a:schemeClr>
                </a:solidFill>
              </a:rPr>
              <a:t>   </a:t>
            </a:r>
            <a:r>
              <a:rPr lang="en-US" sz="2000" dirty="0" err="1" smtClean="0">
                <a:solidFill>
                  <a:schemeClr val="accent5">
                    <a:lumMod val="75000"/>
                  </a:schemeClr>
                </a:solidFill>
              </a:rPr>
              <a:t>ბიუჯეტით</a:t>
            </a:r>
            <a:r>
              <a:rPr lang="ka-GE" sz="2000" dirty="0" smtClean="0">
                <a:solidFill>
                  <a:schemeClr val="accent5">
                    <a:lumMod val="75000"/>
                  </a:schemeClr>
                </a:solidFill>
              </a:rPr>
              <a:t> </a:t>
            </a:r>
            <a:r>
              <a:rPr lang="en-US" sz="2000" dirty="0" err="1" smtClean="0">
                <a:solidFill>
                  <a:schemeClr val="accent5">
                    <a:lumMod val="75000"/>
                  </a:schemeClr>
                </a:solidFill>
              </a:rPr>
              <a:t>მრავალშვილიანი</a:t>
            </a:r>
            <a:r>
              <a:rPr lang="en-US" sz="2000" dirty="0" smtClean="0">
                <a:solidFill>
                  <a:schemeClr val="accent5">
                    <a:lumMod val="75000"/>
                  </a:schemeClr>
                </a:solidFill>
              </a:rPr>
              <a:t> </a:t>
            </a:r>
            <a:r>
              <a:rPr lang="en-US" sz="2000" dirty="0" err="1">
                <a:solidFill>
                  <a:schemeClr val="accent5">
                    <a:lumMod val="75000"/>
                  </a:schemeClr>
                </a:solidFill>
              </a:rPr>
              <a:t>ოჯახის</a:t>
            </a:r>
            <a:r>
              <a:rPr lang="en-US" sz="2000" dirty="0">
                <a:solidFill>
                  <a:schemeClr val="accent5">
                    <a:lumMod val="75000"/>
                  </a:schemeClr>
                </a:solidFill>
              </a:rPr>
              <a:t> </a:t>
            </a:r>
            <a:r>
              <a:rPr lang="en-US" sz="2000" dirty="0" err="1">
                <a:solidFill>
                  <a:schemeClr val="accent5">
                    <a:lumMod val="75000"/>
                  </a:schemeClr>
                </a:solidFill>
              </a:rPr>
              <a:t>ელექტროენერგიის</a:t>
            </a:r>
            <a:r>
              <a:rPr lang="en-US" sz="2000" dirty="0">
                <a:solidFill>
                  <a:schemeClr val="accent5">
                    <a:lumMod val="75000"/>
                  </a:schemeClr>
                </a:solidFill>
              </a:rPr>
              <a:t> </a:t>
            </a:r>
            <a:r>
              <a:rPr lang="en-US" sz="2000" dirty="0" err="1" smtClean="0">
                <a:solidFill>
                  <a:schemeClr val="accent5">
                    <a:lumMod val="75000"/>
                  </a:schemeClr>
                </a:solidFill>
              </a:rPr>
              <a:t>სუბსიდი</a:t>
            </a:r>
            <a:r>
              <a:rPr lang="ka-GE" sz="2000" dirty="0" smtClean="0">
                <a:solidFill>
                  <a:schemeClr val="accent5">
                    <a:lumMod val="75000"/>
                  </a:schemeClr>
                </a:solidFill>
              </a:rPr>
              <a:t>რებას</a:t>
            </a:r>
            <a:r>
              <a:rPr lang="en-US" sz="2000" dirty="0" smtClean="0">
                <a:solidFill>
                  <a:schemeClr val="accent5">
                    <a:lumMod val="75000"/>
                  </a:schemeClr>
                </a:solidFill>
              </a:rPr>
              <a:t>: </a:t>
            </a:r>
            <a:r>
              <a:rPr lang="en-US" sz="2000" dirty="0" err="1">
                <a:solidFill>
                  <a:schemeClr val="accent5">
                    <a:lumMod val="75000"/>
                  </a:schemeClr>
                </a:solidFill>
              </a:rPr>
              <a:t>მრავალშვილიანი</a:t>
            </a:r>
            <a:r>
              <a:rPr lang="en-US" sz="2000" dirty="0">
                <a:solidFill>
                  <a:schemeClr val="accent5">
                    <a:lumMod val="75000"/>
                  </a:schemeClr>
                </a:solidFill>
              </a:rPr>
              <a:t> </a:t>
            </a:r>
            <a:r>
              <a:rPr lang="en-US" sz="2000" dirty="0" err="1">
                <a:solidFill>
                  <a:schemeClr val="accent5">
                    <a:lumMod val="75000"/>
                  </a:schemeClr>
                </a:solidFill>
              </a:rPr>
              <a:t>ოჯახი</a:t>
            </a:r>
            <a:r>
              <a:rPr lang="en-US" sz="2000" dirty="0">
                <a:solidFill>
                  <a:schemeClr val="accent5">
                    <a:lumMod val="75000"/>
                  </a:schemeClr>
                </a:solidFill>
              </a:rPr>
              <a:t>, </a:t>
            </a:r>
            <a:r>
              <a:rPr lang="en-US" sz="2000" dirty="0" err="1">
                <a:solidFill>
                  <a:schemeClr val="accent5">
                    <a:lumMod val="75000"/>
                  </a:schemeClr>
                </a:solidFill>
              </a:rPr>
              <a:t>რომელსაც</a:t>
            </a:r>
            <a:r>
              <a:rPr lang="en-US" sz="2000" dirty="0">
                <a:solidFill>
                  <a:schemeClr val="accent5">
                    <a:lumMod val="75000"/>
                  </a:schemeClr>
                </a:solidFill>
              </a:rPr>
              <a:t> </a:t>
            </a:r>
            <a:r>
              <a:rPr lang="en-US" sz="2000" dirty="0" err="1">
                <a:solidFill>
                  <a:schemeClr val="accent5">
                    <a:lumMod val="75000"/>
                  </a:schemeClr>
                </a:solidFill>
              </a:rPr>
              <a:t>ჰყავს</a:t>
            </a:r>
            <a:r>
              <a:rPr lang="en-US" sz="2000" dirty="0">
                <a:solidFill>
                  <a:schemeClr val="accent5">
                    <a:lumMod val="75000"/>
                  </a:schemeClr>
                </a:solidFill>
              </a:rPr>
              <a:t> 4 </a:t>
            </a:r>
            <a:r>
              <a:rPr lang="en-US" sz="2000" dirty="0" err="1">
                <a:solidFill>
                  <a:schemeClr val="accent5">
                    <a:lumMod val="75000"/>
                  </a:schemeClr>
                </a:solidFill>
              </a:rPr>
              <a:t>ბავშვი</a:t>
            </a:r>
            <a:r>
              <a:rPr lang="en-US" sz="2000" dirty="0">
                <a:solidFill>
                  <a:schemeClr val="accent5">
                    <a:lumMod val="75000"/>
                  </a:schemeClr>
                </a:solidFill>
              </a:rPr>
              <a:t> </a:t>
            </a:r>
            <a:r>
              <a:rPr lang="en-US" sz="2000" dirty="0" err="1">
                <a:solidFill>
                  <a:schemeClr val="accent5">
                    <a:lumMod val="75000"/>
                  </a:schemeClr>
                </a:solidFill>
              </a:rPr>
              <a:t>მიიღებს</a:t>
            </a:r>
            <a:r>
              <a:rPr lang="en-US" sz="2000" dirty="0">
                <a:solidFill>
                  <a:schemeClr val="accent5">
                    <a:lumMod val="75000"/>
                  </a:schemeClr>
                </a:solidFill>
              </a:rPr>
              <a:t> 20 </a:t>
            </a:r>
            <a:r>
              <a:rPr lang="en-US" sz="2000" dirty="0" err="1">
                <a:solidFill>
                  <a:schemeClr val="accent5">
                    <a:lumMod val="75000"/>
                  </a:schemeClr>
                </a:solidFill>
              </a:rPr>
              <a:t>ლარს</a:t>
            </a:r>
            <a:r>
              <a:rPr lang="en-US" sz="2000" dirty="0">
                <a:solidFill>
                  <a:schemeClr val="accent5">
                    <a:lumMod val="75000"/>
                  </a:schemeClr>
                </a:solidFill>
              </a:rPr>
              <a:t> </a:t>
            </a:r>
            <a:r>
              <a:rPr lang="en-US" sz="2000" dirty="0" err="1">
                <a:solidFill>
                  <a:schemeClr val="accent5">
                    <a:lumMod val="75000"/>
                  </a:schemeClr>
                </a:solidFill>
              </a:rPr>
              <a:t>ყოველთვიურად</a:t>
            </a:r>
            <a:r>
              <a:rPr lang="en-US" sz="2000" dirty="0">
                <a:solidFill>
                  <a:schemeClr val="accent5">
                    <a:lumMod val="75000"/>
                  </a:schemeClr>
                </a:solidFill>
              </a:rPr>
              <a:t>, </a:t>
            </a:r>
            <a:r>
              <a:rPr lang="en-US" sz="2000" dirty="0" err="1">
                <a:solidFill>
                  <a:schemeClr val="accent5">
                    <a:lumMod val="75000"/>
                  </a:schemeClr>
                </a:solidFill>
              </a:rPr>
              <a:t>ხოლო</a:t>
            </a:r>
            <a:r>
              <a:rPr lang="en-US" sz="2000" dirty="0">
                <a:solidFill>
                  <a:schemeClr val="accent5">
                    <a:lumMod val="75000"/>
                  </a:schemeClr>
                </a:solidFill>
              </a:rPr>
              <a:t> </a:t>
            </a:r>
            <a:r>
              <a:rPr lang="en-US" sz="2000" dirty="0" err="1">
                <a:solidFill>
                  <a:schemeClr val="accent5">
                    <a:lumMod val="75000"/>
                  </a:schemeClr>
                </a:solidFill>
              </a:rPr>
              <a:t>ხუთ</a:t>
            </a:r>
            <a:r>
              <a:rPr lang="en-US" sz="2000" dirty="0">
                <a:solidFill>
                  <a:schemeClr val="accent5">
                    <a:lumMod val="75000"/>
                  </a:schemeClr>
                </a:solidFill>
              </a:rPr>
              <a:t> </a:t>
            </a:r>
            <a:r>
              <a:rPr lang="en-US" sz="2000" dirty="0" err="1">
                <a:solidFill>
                  <a:schemeClr val="accent5">
                    <a:lumMod val="75000"/>
                  </a:schemeClr>
                </a:solidFill>
              </a:rPr>
              <a:t>ან</a:t>
            </a:r>
            <a:r>
              <a:rPr lang="en-US" sz="2000" dirty="0">
                <a:solidFill>
                  <a:schemeClr val="accent5">
                    <a:lumMod val="75000"/>
                  </a:schemeClr>
                </a:solidFill>
              </a:rPr>
              <a:t> </a:t>
            </a:r>
            <a:r>
              <a:rPr lang="en-US" sz="2000" dirty="0" err="1">
                <a:solidFill>
                  <a:schemeClr val="accent5">
                    <a:lumMod val="75000"/>
                  </a:schemeClr>
                </a:solidFill>
              </a:rPr>
              <a:t>მეტშვილიანი</a:t>
            </a:r>
            <a:r>
              <a:rPr lang="en-US" sz="2000" dirty="0">
                <a:solidFill>
                  <a:schemeClr val="accent5">
                    <a:lumMod val="75000"/>
                  </a:schemeClr>
                </a:solidFill>
              </a:rPr>
              <a:t> </a:t>
            </a:r>
            <a:r>
              <a:rPr lang="en-US" sz="2000" dirty="0" err="1">
                <a:solidFill>
                  <a:schemeClr val="accent5">
                    <a:lumMod val="75000"/>
                  </a:schemeClr>
                </a:solidFill>
              </a:rPr>
              <a:t>ოჯახი</a:t>
            </a:r>
            <a:r>
              <a:rPr lang="en-US" sz="2000" dirty="0">
                <a:solidFill>
                  <a:schemeClr val="accent5">
                    <a:lumMod val="75000"/>
                  </a:schemeClr>
                </a:solidFill>
              </a:rPr>
              <a:t> მე-5 </a:t>
            </a:r>
            <a:r>
              <a:rPr lang="en-US" sz="2000" dirty="0" err="1">
                <a:solidFill>
                  <a:schemeClr val="accent5">
                    <a:lumMod val="75000"/>
                  </a:schemeClr>
                </a:solidFill>
              </a:rPr>
              <a:t>და</a:t>
            </a:r>
            <a:r>
              <a:rPr lang="en-US" sz="2000" dirty="0">
                <a:solidFill>
                  <a:schemeClr val="accent5">
                    <a:lumMod val="75000"/>
                  </a:schemeClr>
                </a:solidFill>
              </a:rPr>
              <a:t> </a:t>
            </a:r>
            <a:r>
              <a:rPr lang="en-US" sz="2000" dirty="0" err="1">
                <a:solidFill>
                  <a:schemeClr val="accent5">
                    <a:lumMod val="75000"/>
                  </a:schemeClr>
                </a:solidFill>
              </a:rPr>
              <a:t>მომდევნო</a:t>
            </a:r>
            <a:r>
              <a:rPr lang="en-US" sz="2000" dirty="0">
                <a:solidFill>
                  <a:schemeClr val="accent5">
                    <a:lumMod val="75000"/>
                  </a:schemeClr>
                </a:solidFill>
              </a:rPr>
              <a:t> </a:t>
            </a:r>
            <a:r>
              <a:rPr lang="en-US" sz="2000" dirty="0" err="1">
                <a:solidFill>
                  <a:schemeClr val="accent5">
                    <a:lumMod val="75000"/>
                  </a:schemeClr>
                </a:solidFill>
              </a:rPr>
              <a:t>ბავშვზე</a:t>
            </a:r>
            <a:r>
              <a:rPr lang="en-US" sz="2000" dirty="0">
                <a:solidFill>
                  <a:schemeClr val="accent5">
                    <a:lumMod val="75000"/>
                  </a:schemeClr>
                </a:solidFill>
              </a:rPr>
              <a:t> - </a:t>
            </a:r>
            <a:r>
              <a:rPr lang="en-US" sz="2000" dirty="0" err="1">
                <a:solidFill>
                  <a:schemeClr val="accent5">
                    <a:lumMod val="75000"/>
                  </a:schemeClr>
                </a:solidFill>
              </a:rPr>
              <a:t>დამატებით</a:t>
            </a:r>
            <a:r>
              <a:rPr lang="en-US" sz="2000" dirty="0">
                <a:solidFill>
                  <a:schemeClr val="accent5">
                    <a:lumMod val="75000"/>
                  </a:schemeClr>
                </a:solidFill>
              </a:rPr>
              <a:t> 10-10 </a:t>
            </a:r>
            <a:r>
              <a:rPr lang="en-US" sz="2000" dirty="0" err="1" smtClean="0">
                <a:solidFill>
                  <a:schemeClr val="accent5">
                    <a:lumMod val="75000"/>
                  </a:schemeClr>
                </a:solidFill>
              </a:rPr>
              <a:t>ლარს</a:t>
            </a:r>
            <a:r>
              <a:rPr lang="ka-GE" sz="2000" dirty="0" smtClean="0">
                <a:solidFill>
                  <a:schemeClr val="accent5">
                    <a:lumMod val="75000"/>
                  </a:schemeClr>
                </a:solidFill>
              </a:rPr>
              <a:t>;</a:t>
            </a:r>
            <a:endParaRPr lang="ka-GE" sz="2000" dirty="0">
              <a:solidFill>
                <a:schemeClr val="accent5">
                  <a:lumMod val="75000"/>
                </a:schemeClr>
              </a:solidFill>
            </a:endParaRPr>
          </a:p>
          <a:p>
            <a:pPr marL="342900" indent="-342900" algn="l">
              <a:buFont typeface="Arial" panose="020B0604020202020204" pitchFamily="34" charset="0"/>
              <a:buChar char="•"/>
            </a:pPr>
            <a:r>
              <a:rPr lang="en-US" sz="2000" dirty="0" err="1" smtClean="0">
                <a:solidFill>
                  <a:schemeClr val="accent5">
                    <a:lumMod val="75000"/>
                  </a:schemeClr>
                </a:solidFill>
              </a:rPr>
              <a:t>შეღავათს</a:t>
            </a:r>
            <a:r>
              <a:rPr lang="en-US" sz="2000" dirty="0" smtClean="0">
                <a:solidFill>
                  <a:schemeClr val="accent5">
                    <a:lumMod val="75000"/>
                  </a:schemeClr>
                </a:solidFill>
              </a:rPr>
              <a:t> </a:t>
            </a:r>
            <a:r>
              <a:rPr lang="en-US" sz="2000" dirty="0" err="1">
                <a:solidFill>
                  <a:schemeClr val="accent5">
                    <a:lumMod val="75000"/>
                  </a:schemeClr>
                </a:solidFill>
              </a:rPr>
              <a:t>მიიღებენ</a:t>
            </a:r>
            <a:r>
              <a:rPr lang="en-US" sz="2000" dirty="0">
                <a:solidFill>
                  <a:schemeClr val="accent5">
                    <a:lumMod val="75000"/>
                  </a:schemeClr>
                </a:solidFill>
              </a:rPr>
              <a:t> </a:t>
            </a:r>
            <a:r>
              <a:rPr lang="en-US" sz="2000" dirty="0" err="1">
                <a:solidFill>
                  <a:schemeClr val="accent5">
                    <a:lumMod val="75000"/>
                  </a:schemeClr>
                </a:solidFill>
              </a:rPr>
              <a:t>ის</a:t>
            </a:r>
            <a:r>
              <a:rPr lang="en-US" sz="2000" dirty="0">
                <a:solidFill>
                  <a:schemeClr val="accent5">
                    <a:lumMod val="75000"/>
                  </a:schemeClr>
                </a:solidFill>
              </a:rPr>
              <a:t> </a:t>
            </a:r>
            <a:r>
              <a:rPr lang="en-US" sz="2000" dirty="0" err="1" smtClean="0">
                <a:solidFill>
                  <a:schemeClr val="accent5">
                    <a:lumMod val="75000"/>
                  </a:schemeClr>
                </a:solidFill>
              </a:rPr>
              <a:t>ოჯახები</a:t>
            </a:r>
            <a:r>
              <a:rPr lang="ka-GE" sz="2000" dirty="0" smtClean="0">
                <a:solidFill>
                  <a:schemeClr val="accent5">
                    <a:lumMod val="75000"/>
                  </a:schemeClr>
                </a:solidFill>
              </a:rPr>
              <a:t> (7525 ოჯახი ბაზაში)</a:t>
            </a:r>
            <a:r>
              <a:rPr lang="en-US" sz="2000" dirty="0" smtClean="0">
                <a:solidFill>
                  <a:schemeClr val="accent5">
                    <a:lumMod val="75000"/>
                  </a:schemeClr>
                </a:solidFill>
              </a:rPr>
              <a:t>, </a:t>
            </a:r>
            <a:r>
              <a:rPr lang="en-US" sz="2000" dirty="0" err="1" smtClean="0">
                <a:solidFill>
                  <a:schemeClr val="accent5">
                    <a:lumMod val="75000"/>
                  </a:schemeClr>
                </a:solidFill>
              </a:rPr>
              <a:t>რომელთა</a:t>
            </a:r>
            <a:r>
              <a:rPr lang="en-US" sz="2000" dirty="0" smtClean="0">
                <a:solidFill>
                  <a:schemeClr val="accent5">
                    <a:lumMod val="75000"/>
                  </a:schemeClr>
                </a:solidFill>
              </a:rPr>
              <a:t> </a:t>
            </a:r>
            <a:r>
              <a:rPr lang="en-US" sz="2000" dirty="0" err="1">
                <a:solidFill>
                  <a:schemeClr val="accent5">
                    <a:lumMod val="75000"/>
                  </a:schemeClr>
                </a:solidFill>
              </a:rPr>
              <a:t>სოციალურ-ეკონომიკური</a:t>
            </a:r>
            <a:r>
              <a:rPr lang="en-US" sz="2000" dirty="0">
                <a:solidFill>
                  <a:schemeClr val="accent5">
                    <a:lumMod val="75000"/>
                  </a:schemeClr>
                </a:solidFill>
              </a:rPr>
              <a:t> </a:t>
            </a:r>
            <a:r>
              <a:rPr lang="en-US" sz="2000" dirty="0" err="1">
                <a:solidFill>
                  <a:schemeClr val="accent5">
                    <a:lumMod val="75000"/>
                  </a:schemeClr>
                </a:solidFill>
              </a:rPr>
              <a:t>მდგომარეობის</a:t>
            </a:r>
            <a:r>
              <a:rPr lang="en-US" sz="2000" dirty="0">
                <a:solidFill>
                  <a:schemeClr val="accent5">
                    <a:lumMod val="75000"/>
                  </a:schemeClr>
                </a:solidFill>
              </a:rPr>
              <a:t> </a:t>
            </a:r>
            <a:r>
              <a:rPr lang="en-US" sz="2000" dirty="0" err="1">
                <a:solidFill>
                  <a:schemeClr val="accent5">
                    <a:lumMod val="75000"/>
                  </a:schemeClr>
                </a:solidFill>
              </a:rPr>
              <a:t>მაჩვენებელი</a:t>
            </a:r>
            <a:r>
              <a:rPr lang="en-US" sz="2000" dirty="0">
                <a:solidFill>
                  <a:schemeClr val="accent5">
                    <a:lumMod val="75000"/>
                  </a:schemeClr>
                </a:solidFill>
              </a:rPr>
              <a:t> </a:t>
            </a:r>
            <a:r>
              <a:rPr lang="en-US" sz="2000" dirty="0" err="1">
                <a:solidFill>
                  <a:schemeClr val="accent5">
                    <a:lumMod val="75000"/>
                  </a:schemeClr>
                </a:solidFill>
              </a:rPr>
              <a:t>სარეიტინგო</a:t>
            </a:r>
            <a:r>
              <a:rPr lang="en-US" sz="2000" dirty="0">
                <a:solidFill>
                  <a:schemeClr val="accent5">
                    <a:lumMod val="75000"/>
                  </a:schemeClr>
                </a:solidFill>
              </a:rPr>
              <a:t> </a:t>
            </a:r>
            <a:r>
              <a:rPr lang="en-US" sz="2000" dirty="0" err="1">
                <a:solidFill>
                  <a:schemeClr val="accent5">
                    <a:lumMod val="75000"/>
                  </a:schemeClr>
                </a:solidFill>
              </a:rPr>
              <a:t>ქულა</a:t>
            </a:r>
            <a:r>
              <a:rPr lang="en-US" sz="2000" dirty="0">
                <a:solidFill>
                  <a:schemeClr val="accent5">
                    <a:lumMod val="75000"/>
                  </a:schemeClr>
                </a:solidFill>
              </a:rPr>
              <a:t> </a:t>
            </a:r>
            <a:r>
              <a:rPr lang="en-US" sz="2000" dirty="0" err="1">
                <a:solidFill>
                  <a:schemeClr val="accent5">
                    <a:lumMod val="75000"/>
                  </a:schemeClr>
                </a:solidFill>
              </a:rPr>
              <a:t>ტოლი</a:t>
            </a:r>
            <a:r>
              <a:rPr lang="en-US" sz="2000" dirty="0">
                <a:solidFill>
                  <a:schemeClr val="accent5">
                    <a:lumMod val="75000"/>
                  </a:schemeClr>
                </a:solidFill>
              </a:rPr>
              <a:t> </a:t>
            </a:r>
            <a:r>
              <a:rPr lang="en-US" sz="2000" dirty="0" err="1">
                <a:solidFill>
                  <a:schemeClr val="accent5">
                    <a:lumMod val="75000"/>
                  </a:schemeClr>
                </a:solidFill>
              </a:rPr>
              <a:t>ან</a:t>
            </a:r>
            <a:r>
              <a:rPr lang="en-US" sz="2000" dirty="0">
                <a:solidFill>
                  <a:schemeClr val="accent5">
                    <a:lumMod val="75000"/>
                  </a:schemeClr>
                </a:solidFill>
              </a:rPr>
              <a:t> </a:t>
            </a:r>
            <a:r>
              <a:rPr lang="en-US" sz="2000" dirty="0" err="1">
                <a:solidFill>
                  <a:schemeClr val="accent5">
                    <a:lumMod val="75000"/>
                  </a:schemeClr>
                </a:solidFill>
              </a:rPr>
              <a:t>ნაკლები</a:t>
            </a:r>
            <a:r>
              <a:rPr lang="en-US" sz="2000" dirty="0">
                <a:solidFill>
                  <a:schemeClr val="accent5">
                    <a:lumMod val="75000"/>
                  </a:schemeClr>
                </a:solidFill>
              </a:rPr>
              <a:t> </a:t>
            </a:r>
            <a:r>
              <a:rPr lang="en-US" sz="2000" dirty="0" err="1">
                <a:solidFill>
                  <a:schemeClr val="accent5">
                    <a:lumMod val="75000"/>
                  </a:schemeClr>
                </a:solidFill>
              </a:rPr>
              <a:t>იქნება</a:t>
            </a:r>
            <a:r>
              <a:rPr lang="en-US" sz="2000" dirty="0">
                <a:solidFill>
                  <a:schemeClr val="accent5">
                    <a:lumMod val="75000"/>
                  </a:schemeClr>
                </a:solidFill>
              </a:rPr>
              <a:t> 300 000-ის. </a:t>
            </a:r>
            <a:endParaRPr lang="ka-GE" sz="2000" dirty="0">
              <a:solidFill>
                <a:schemeClr val="accent5">
                  <a:lumMod val="75000"/>
                </a:schemeClr>
              </a:solidFill>
            </a:endParaRPr>
          </a:p>
          <a:p>
            <a:pPr marL="342900" indent="-342900" algn="l">
              <a:buFont typeface="Arial" panose="020B0604020202020204" pitchFamily="34" charset="0"/>
              <a:buChar char="•"/>
            </a:pPr>
            <a:r>
              <a:rPr lang="ka-GE" sz="2000" dirty="0">
                <a:solidFill>
                  <a:schemeClr val="accent5">
                    <a:lumMod val="75000"/>
                  </a:schemeClr>
                </a:solidFill>
              </a:rPr>
              <a:t>სავარაუდო ხარჯი შეადგენს - </a:t>
            </a:r>
            <a:r>
              <a:rPr lang="en-US" sz="2000" dirty="0" err="1">
                <a:solidFill>
                  <a:schemeClr val="accent5">
                    <a:lumMod val="75000"/>
                  </a:schemeClr>
                </a:solidFill>
              </a:rPr>
              <a:t>დაახლოებით</a:t>
            </a:r>
            <a:r>
              <a:rPr lang="en-US" sz="2000" dirty="0">
                <a:solidFill>
                  <a:schemeClr val="accent5">
                    <a:lumMod val="75000"/>
                  </a:schemeClr>
                </a:solidFill>
              </a:rPr>
              <a:t> 3 489 000 </a:t>
            </a:r>
            <a:r>
              <a:rPr lang="en-US" sz="2000" dirty="0" err="1" smtClean="0">
                <a:solidFill>
                  <a:schemeClr val="accent5">
                    <a:lumMod val="75000"/>
                  </a:schemeClr>
                </a:solidFill>
              </a:rPr>
              <a:t>ლარ</a:t>
            </a:r>
            <a:r>
              <a:rPr lang="ka-GE" sz="2000" dirty="0" smtClean="0">
                <a:solidFill>
                  <a:schemeClr val="accent5">
                    <a:lumMod val="75000"/>
                  </a:schemeClr>
                </a:solidFill>
              </a:rPr>
              <a:t>ს/წელიწადში;</a:t>
            </a:r>
            <a:endParaRPr lang="en-US" sz="2000" dirty="0">
              <a:solidFill>
                <a:schemeClr val="accent5">
                  <a:lumMod val="75000"/>
                </a:schemeClr>
              </a:solidFill>
            </a:endParaRPr>
          </a:p>
          <a:p>
            <a:pPr algn="l"/>
            <a:endParaRPr lang="ka-GE" sz="2000" dirty="0" smtClean="0">
              <a:solidFill>
                <a:schemeClr val="accent5">
                  <a:lumMod val="75000"/>
                </a:schemeClr>
              </a:solidFill>
            </a:endParaRPr>
          </a:p>
          <a:p>
            <a:pPr algn="l"/>
            <a:endParaRPr lang="ka-GE" sz="2000" dirty="0">
              <a:solidFill>
                <a:schemeClr val="accent5">
                  <a:lumMod val="75000"/>
                </a:schemeClr>
              </a:solidFill>
            </a:endParaRPr>
          </a:p>
          <a:p>
            <a:pPr marL="342900" indent="-342900" algn="l">
              <a:buFont typeface="Arial" panose="020B0604020202020204" pitchFamily="34" charset="0"/>
              <a:buChar char="•"/>
            </a:pPr>
            <a:endParaRPr lang="ka-GE" sz="2000" dirty="0">
              <a:solidFill>
                <a:schemeClr val="accent5">
                  <a:lumMod val="75000"/>
                </a:schemeClr>
              </a:solidFill>
            </a:endParaRPr>
          </a:p>
          <a:p>
            <a:pPr marL="457200" indent="-457200" algn="l">
              <a:buFont typeface="Wingdings" panose="05000000000000000000" pitchFamily="2" charset="2"/>
              <a:buChar char="§"/>
            </a:pPr>
            <a:endParaRPr lang="ka-GE" sz="2000" dirty="0" smtClean="0">
              <a:solidFill>
                <a:schemeClr val="accent5">
                  <a:lumMod val="75000"/>
                </a:schemeClr>
              </a:solidFill>
            </a:endParaRPr>
          </a:p>
          <a:p>
            <a:pPr marL="457200" indent="-457200" algn="l">
              <a:buFont typeface="Wingdings" panose="05000000000000000000" pitchFamily="2" charset="2"/>
              <a:buChar char="§"/>
            </a:pPr>
            <a:endParaRPr lang="ka-GE" sz="3000" dirty="0">
              <a:solidFill>
                <a:schemeClr val="accent5">
                  <a:lumMod val="75000"/>
                </a:schemeClr>
              </a:solidFill>
            </a:endParaRPr>
          </a:p>
        </p:txBody>
      </p:sp>
      <p:pic>
        <p:nvPicPr>
          <p:cNvPr id="2050"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630" y="22860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7035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0"/>
            <a:ext cx="6705600" cy="1470025"/>
          </a:xfrm>
        </p:spPr>
        <p:txBody>
          <a:bodyPr>
            <a:normAutofit/>
          </a:bodyPr>
          <a:lstStyle/>
          <a:p>
            <a:r>
              <a:rPr lang="en-US" sz="2400" b="1" dirty="0" smtClean="0">
                <a:solidFill>
                  <a:schemeClr val="accent5">
                    <a:lumMod val="75000"/>
                  </a:schemeClr>
                </a:solidFill>
              </a:rPr>
              <a:t>ც</a:t>
            </a:r>
            <a:r>
              <a:rPr lang="ka-GE" sz="2400" b="1" dirty="0" smtClean="0">
                <a:solidFill>
                  <a:schemeClr val="accent5">
                    <a:lumMod val="75000"/>
                  </a:schemeClr>
                </a:solidFill>
              </a:rPr>
              <a:t>ენტრალურ და ადგილობრივ დონეზე მრავალშვილიანი ოჯახებისთვის განსაზღვრული ბენეფიტები/შეღავათები</a:t>
            </a:r>
            <a:endParaRPr lang="en-US" sz="2400" b="1" dirty="0">
              <a:solidFill>
                <a:schemeClr val="accent5">
                  <a:lumMod val="75000"/>
                </a:schemeClr>
              </a:solidFill>
            </a:endParaRPr>
          </a:p>
        </p:txBody>
      </p:sp>
      <p:sp>
        <p:nvSpPr>
          <p:cNvPr id="3" name="Subtitle 2"/>
          <p:cNvSpPr>
            <a:spLocks noGrp="1"/>
          </p:cNvSpPr>
          <p:nvPr>
            <p:ph type="subTitle" idx="1"/>
          </p:nvPr>
        </p:nvSpPr>
        <p:spPr>
          <a:xfrm>
            <a:off x="381000" y="2057400"/>
            <a:ext cx="8305800" cy="4419600"/>
          </a:xfrm>
        </p:spPr>
        <p:txBody>
          <a:bodyPr>
            <a:normAutofit fontScale="92500"/>
          </a:bodyPr>
          <a:lstStyle/>
          <a:p>
            <a:pPr marL="342900" indent="-342900" algn="l">
              <a:buFont typeface="Arial" panose="020B0604020202020204" pitchFamily="34" charset="0"/>
              <a:buChar char="•"/>
            </a:pPr>
            <a:r>
              <a:rPr lang="en-US" sz="2000" dirty="0" smtClean="0">
                <a:solidFill>
                  <a:schemeClr val="accent5">
                    <a:lumMod val="75000"/>
                  </a:schemeClr>
                </a:solidFill>
              </a:rPr>
              <a:t>TSA </a:t>
            </a:r>
            <a:r>
              <a:rPr lang="ka-GE" sz="2000" dirty="0" smtClean="0">
                <a:solidFill>
                  <a:schemeClr val="accent5">
                    <a:lumMod val="75000"/>
                  </a:schemeClr>
                </a:solidFill>
              </a:rPr>
              <a:t>პროგრამა უფრო მეტად ორიენტირებულია მრავალშვილიან </a:t>
            </a:r>
            <a:r>
              <a:rPr lang="ka-GE" sz="2000" dirty="0" smtClean="0">
                <a:solidFill>
                  <a:schemeClr val="accent5">
                    <a:lumMod val="75000"/>
                  </a:schemeClr>
                </a:solidFill>
              </a:rPr>
              <a:t>ოჯახებზე;</a:t>
            </a:r>
            <a:endParaRPr lang="en-US" sz="2000" dirty="0" smtClean="0">
              <a:solidFill>
                <a:schemeClr val="accent5">
                  <a:lumMod val="75000"/>
                </a:schemeClr>
              </a:solidFill>
            </a:endParaRPr>
          </a:p>
          <a:p>
            <a:pPr marL="342900" indent="-342900" algn="l">
              <a:buFont typeface="Arial" panose="020B0604020202020204" pitchFamily="34" charset="0"/>
              <a:buChar char="•"/>
            </a:pPr>
            <a:r>
              <a:rPr lang="ka-GE" sz="2000" dirty="0" smtClean="0">
                <a:solidFill>
                  <a:schemeClr val="accent5">
                    <a:lumMod val="75000"/>
                  </a:schemeClr>
                </a:solidFill>
              </a:rPr>
              <a:t>2018 წლის აგვისტოს მდგომარეობით </a:t>
            </a:r>
            <a:r>
              <a:rPr lang="en-US" sz="2100" dirty="0">
                <a:solidFill>
                  <a:schemeClr val="accent5">
                    <a:lumMod val="75000"/>
                  </a:schemeClr>
                </a:solidFill>
              </a:rPr>
              <a:t>7 026 </a:t>
            </a:r>
            <a:r>
              <a:rPr lang="en-US" sz="2100" dirty="0" err="1">
                <a:solidFill>
                  <a:schemeClr val="accent5">
                    <a:lumMod val="75000"/>
                  </a:schemeClr>
                </a:solidFill>
              </a:rPr>
              <a:t>ოჯახი</a:t>
            </a:r>
            <a:r>
              <a:rPr lang="en-US" sz="2100" dirty="0">
                <a:solidFill>
                  <a:schemeClr val="accent5">
                    <a:lumMod val="75000"/>
                  </a:schemeClr>
                </a:solidFill>
              </a:rPr>
              <a:t> </a:t>
            </a:r>
            <a:r>
              <a:rPr lang="en-US" sz="2100" dirty="0" err="1">
                <a:solidFill>
                  <a:schemeClr val="accent5">
                    <a:lumMod val="75000"/>
                  </a:schemeClr>
                </a:solidFill>
              </a:rPr>
              <a:t>სადაც</a:t>
            </a:r>
            <a:r>
              <a:rPr lang="en-US" sz="2100" dirty="0">
                <a:solidFill>
                  <a:schemeClr val="accent5">
                    <a:lumMod val="75000"/>
                  </a:schemeClr>
                </a:solidFill>
              </a:rPr>
              <a:t> </a:t>
            </a:r>
            <a:r>
              <a:rPr lang="en-US" sz="2100" dirty="0" err="1">
                <a:solidFill>
                  <a:schemeClr val="accent5">
                    <a:lumMod val="75000"/>
                  </a:schemeClr>
                </a:solidFill>
              </a:rPr>
              <a:t>ფიქსირდება</a:t>
            </a:r>
            <a:r>
              <a:rPr lang="en-US" sz="2100" dirty="0">
                <a:solidFill>
                  <a:schemeClr val="accent5">
                    <a:lumMod val="75000"/>
                  </a:schemeClr>
                </a:solidFill>
              </a:rPr>
              <a:t> 4 </a:t>
            </a:r>
            <a:r>
              <a:rPr lang="en-US" sz="2100" dirty="0" err="1">
                <a:solidFill>
                  <a:schemeClr val="accent5">
                    <a:lumMod val="75000"/>
                  </a:schemeClr>
                </a:solidFill>
              </a:rPr>
              <a:t>და</a:t>
            </a:r>
            <a:r>
              <a:rPr lang="en-US" sz="2100" dirty="0">
                <a:solidFill>
                  <a:schemeClr val="accent5">
                    <a:lumMod val="75000"/>
                  </a:schemeClr>
                </a:solidFill>
              </a:rPr>
              <a:t> </a:t>
            </a:r>
            <a:r>
              <a:rPr lang="en-US" sz="2100" dirty="0" err="1" smtClean="0">
                <a:solidFill>
                  <a:schemeClr val="accent5">
                    <a:lumMod val="75000"/>
                  </a:schemeClr>
                </a:solidFill>
              </a:rPr>
              <a:t>მეტი</a:t>
            </a:r>
            <a:r>
              <a:rPr lang="en-US" sz="2100" dirty="0" smtClean="0">
                <a:solidFill>
                  <a:schemeClr val="accent5">
                    <a:lumMod val="75000"/>
                  </a:schemeClr>
                </a:solidFill>
              </a:rPr>
              <a:t> 18 </a:t>
            </a:r>
            <a:r>
              <a:rPr lang="en-US" sz="2100" dirty="0" err="1">
                <a:solidFill>
                  <a:schemeClr val="accent5">
                    <a:lumMod val="75000"/>
                  </a:schemeClr>
                </a:solidFill>
              </a:rPr>
              <a:t>წლამდე</a:t>
            </a:r>
            <a:r>
              <a:rPr lang="en-US" sz="2100" dirty="0">
                <a:solidFill>
                  <a:schemeClr val="accent5">
                    <a:lumMod val="75000"/>
                  </a:schemeClr>
                </a:solidFill>
              </a:rPr>
              <a:t> </a:t>
            </a:r>
            <a:r>
              <a:rPr lang="en-US" sz="2100" dirty="0" err="1">
                <a:solidFill>
                  <a:schemeClr val="accent5">
                    <a:lumMod val="75000"/>
                  </a:schemeClr>
                </a:solidFill>
              </a:rPr>
              <a:t>პირი</a:t>
            </a:r>
            <a:r>
              <a:rPr lang="en-US" sz="2100" dirty="0">
                <a:solidFill>
                  <a:schemeClr val="accent5">
                    <a:lumMod val="75000"/>
                  </a:schemeClr>
                </a:solidFill>
              </a:rPr>
              <a:t>, </a:t>
            </a:r>
            <a:r>
              <a:rPr lang="en-US" sz="2100" dirty="0" err="1">
                <a:solidFill>
                  <a:schemeClr val="accent5">
                    <a:lumMod val="75000"/>
                  </a:schemeClr>
                </a:solidFill>
              </a:rPr>
              <a:t>ამ</a:t>
            </a:r>
            <a:r>
              <a:rPr lang="en-US" sz="2100" dirty="0">
                <a:solidFill>
                  <a:schemeClr val="accent5">
                    <a:lumMod val="75000"/>
                  </a:schemeClr>
                </a:solidFill>
              </a:rPr>
              <a:t> </a:t>
            </a:r>
            <a:r>
              <a:rPr lang="en-US" sz="2100" dirty="0" err="1">
                <a:solidFill>
                  <a:schemeClr val="accent5">
                    <a:lumMod val="75000"/>
                  </a:schemeClr>
                </a:solidFill>
              </a:rPr>
              <a:t>ოჯახებში</a:t>
            </a:r>
            <a:r>
              <a:rPr lang="en-US" sz="2100" dirty="0">
                <a:solidFill>
                  <a:schemeClr val="accent5">
                    <a:lumMod val="75000"/>
                  </a:schemeClr>
                </a:solidFill>
              </a:rPr>
              <a:t> </a:t>
            </a:r>
            <a:r>
              <a:rPr lang="en-US" sz="2100" dirty="0" err="1">
                <a:solidFill>
                  <a:schemeClr val="accent5">
                    <a:lumMod val="75000"/>
                  </a:schemeClr>
                </a:solidFill>
              </a:rPr>
              <a:t>ბავშვების</a:t>
            </a:r>
            <a:r>
              <a:rPr lang="en-US" sz="2100" dirty="0">
                <a:solidFill>
                  <a:schemeClr val="accent5">
                    <a:lumMod val="75000"/>
                  </a:schemeClr>
                </a:solidFill>
              </a:rPr>
              <a:t> </a:t>
            </a:r>
            <a:r>
              <a:rPr lang="en-US" sz="2100" dirty="0" err="1">
                <a:solidFill>
                  <a:schemeClr val="accent5">
                    <a:lumMod val="75000"/>
                  </a:schemeClr>
                </a:solidFill>
              </a:rPr>
              <a:t>რაოდენობა</a:t>
            </a:r>
            <a:r>
              <a:rPr lang="en-US" sz="2100" dirty="0">
                <a:solidFill>
                  <a:schemeClr val="accent5">
                    <a:lumMod val="75000"/>
                  </a:schemeClr>
                </a:solidFill>
              </a:rPr>
              <a:t> </a:t>
            </a:r>
            <a:r>
              <a:rPr lang="en-US" sz="2100" dirty="0" err="1">
                <a:solidFill>
                  <a:schemeClr val="accent5">
                    <a:lumMod val="75000"/>
                  </a:schemeClr>
                </a:solidFill>
              </a:rPr>
              <a:t>შეადგენს</a:t>
            </a:r>
            <a:r>
              <a:rPr lang="en-US" sz="2100" dirty="0">
                <a:solidFill>
                  <a:schemeClr val="accent5">
                    <a:lumMod val="75000"/>
                  </a:schemeClr>
                </a:solidFill>
              </a:rPr>
              <a:t> 31 </a:t>
            </a:r>
            <a:r>
              <a:rPr lang="en-US" sz="2100" dirty="0" smtClean="0">
                <a:solidFill>
                  <a:schemeClr val="accent5">
                    <a:lumMod val="75000"/>
                  </a:schemeClr>
                </a:solidFill>
              </a:rPr>
              <a:t>098. </a:t>
            </a:r>
            <a:r>
              <a:rPr lang="en-US" sz="2100" dirty="0" err="1" smtClean="0">
                <a:solidFill>
                  <a:schemeClr val="accent5">
                    <a:lumMod val="75000"/>
                  </a:schemeClr>
                </a:solidFill>
              </a:rPr>
              <a:t>მათგან</a:t>
            </a:r>
            <a:r>
              <a:rPr lang="en-US" sz="2100" dirty="0" smtClean="0">
                <a:solidFill>
                  <a:schemeClr val="accent5">
                    <a:lumMod val="75000"/>
                  </a:schemeClr>
                </a:solidFill>
              </a:rPr>
              <a:t> </a:t>
            </a:r>
            <a:r>
              <a:rPr lang="en-US" sz="2100" dirty="0" err="1">
                <a:solidFill>
                  <a:schemeClr val="accent5">
                    <a:lumMod val="75000"/>
                  </a:schemeClr>
                </a:solidFill>
              </a:rPr>
              <a:t>საარსებო</a:t>
            </a:r>
            <a:r>
              <a:rPr lang="en-US" sz="2100" dirty="0">
                <a:solidFill>
                  <a:schemeClr val="accent5">
                    <a:lumMod val="75000"/>
                  </a:schemeClr>
                </a:solidFill>
              </a:rPr>
              <a:t> </a:t>
            </a:r>
            <a:r>
              <a:rPr lang="en-US" sz="2100" dirty="0" err="1">
                <a:solidFill>
                  <a:schemeClr val="accent5">
                    <a:lumMod val="75000"/>
                  </a:schemeClr>
                </a:solidFill>
              </a:rPr>
              <a:t>შემწეობის</a:t>
            </a:r>
            <a:r>
              <a:rPr lang="en-US" sz="2100" dirty="0">
                <a:solidFill>
                  <a:schemeClr val="accent5">
                    <a:lumMod val="75000"/>
                  </a:schemeClr>
                </a:solidFill>
              </a:rPr>
              <a:t> </a:t>
            </a:r>
            <a:r>
              <a:rPr lang="en-US" sz="2100" dirty="0" err="1">
                <a:solidFill>
                  <a:schemeClr val="accent5">
                    <a:lumMod val="75000"/>
                  </a:schemeClr>
                </a:solidFill>
              </a:rPr>
              <a:t>მიღების</a:t>
            </a:r>
            <a:r>
              <a:rPr lang="en-US" sz="2100" dirty="0">
                <a:solidFill>
                  <a:schemeClr val="accent5">
                    <a:lumMod val="75000"/>
                  </a:schemeClr>
                </a:solidFill>
              </a:rPr>
              <a:t> </a:t>
            </a:r>
            <a:r>
              <a:rPr lang="en-US" sz="2100" dirty="0" err="1">
                <a:solidFill>
                  <a:schemeClr val="accent5">
                    <a:lumMod val="75000"/>
                  </a:schemeClr>
                </a:solidFill>
              </a:rPr>
              <a:t>უფლება</a:t>
            </a:r>
            <a:r>
              <a:rPr lang="en-US" sz="2100" dirty="0">
                <a:solidFill>
                  <a:schemeClr val="accent5">
                    <a:lumMod val="75000"/>
                  </a:schemeClr>
                </a:solidFill>
              </a:rPr>
              <a:t> </a:t>
            </a:r>
            <a:r>
              <a:rPr lang="en-US" sz="2100" dirty="0" err="1">
                <a:solidFill>
                  <a:schemeClr val="accent5">
                    <a:lumMod val="75000"/>
                  </a:schemeClr>
                </a:solidFill>
              </a:rPr>
              <a:t>მოპოვებული</a:t>
            </a:r>
            <a:r>
              <a:rPr lang="en-US" sz="2100" dirty="0">
                <a:solidFill>
                  <a:schemeClr val="accent5">
                    <a:lumMod val="75000"/>
                  </a:schemeClr>
                </a:solidFill>
              </a:rPr>
              <a:t> </a:t>
            </a:r>
            <a:r>
              <a:rPr lang="en-US" sz="2100" dirty="0" err="1">
                <a:solidFill>
                  <a:schemeClr val="accent5">
                    <a:lumMod val="75000"/>
                  </a:schemeClr>
                </a:solidFill>
              </a:rPr>
              <a:t>აქვს</a:t>
            </a:r>
            <a:r>
              <a:rPr lang="en-US" sz="2100" dirty="0">
                <a:solidFill>
                  <a:schemeClr val="accent5">
                    <a:lumMod val="75000"/>
                  </a:schemeClr>
                </a:solidFill>
              </a:rPr>
              <a:t> 5 945 </a:t>
            </a:r>
            <a:r>
              <a:rPr lang="en-US" sz="2100" dirty="0" err="1">
                <a:solidFill>
                  <a:schemeClr val="accent5">
                    <a:lumMod val="75000"/>
                  </a:schemeClr>
                </a:solidFill>
              </a:rPr>
              <a:t>ოჯახს</a:t>
            </a:r>
            <a:r>
              <a:rPr lang="en-US" sz="2100" dirty="0">
                <a:solidFill>
                  <a:schemeClr val="accent5">
                    <a:lumMod val="75000"/>
                  </a:schemeClr>
                </a:solidFill>
              </a:rPr>
              <a:t>, </a:t>
            </a:r>
            <a:r>
              <a:rPr lang="en-US" sz="2100" dirty="0" err="1">
                <a:solidFill>
                  <a:schemeClr val="accent5">
                    <a:lumMod val="75000"/>
                  </a:schemeClr>
                </a:solidFill>
              </a:rPr>
              <a:t>ბავშვების</a:t>
            </a:r>
            <a:r>
              <a:rPr lang="en-US" sz="2100" dirty="0">
                <a:solidFill>
                  <a:schemeClr val="accent5">
                    <a:lumMod val="75000"/>
                  </a:schemeClr>
                </a:solidFill>
              </a:rPr>
              <a:t> </a:t>
            </a:r>
            <a:r>
              <a:rPr lang="en-US" sz="2100" dirty="0" err="1">
                <a:solidFill>
                  <a:schemeClr val="accent5">
                    <a:lumMod val="75000"/>
                  </a:schemeClr>
                </a:solidFill>
              </a:rPr>
              <a:t>რაოდენობა</a:t>
            </a:r>
            <a:r>
              <a:rPr lang="en-US" sz="2100" dirty="0">
                <a:solidFill>
                  <a:schemeClr val="accent5">
                    <a:lumMod val="75000"/>
                  </a:schemeClr>
                </a:solidFill>
              </a:rPr>
              <a:t> </a:t>
            </a:r>
            <a:r>
              <a:rPr lang="en-US" sz="2100" dirty="0" err="1">
                <a:solidFill>
                  <a:schemeClr val="accent5">
                    <a:lumMod val="75000"/>
                  </a:schemeClr>
                </a:solidFill>
              </a:rPr>
              <a:t>შეადგენს</a:t>
            </a:r>
            <a:r>
              <a:rPr lang="en-US" sz="2100" dirty="0">
                <a:solidFill>
                  <a:schemeClr val="accent5">
                    <a:lumMod val="75000"/>
                  </a:schemeClr>
                </a:solidFill>
              </a:rPr>
              <a:t> 26 </a:t>
            </a:r>
            <a:r>
              <a:rPr lang="en-US" sz="2100" dirty="0" smtClean="0">
                <a:solidFill>
                  <a:schemeClr val="accent5">
                    <a:lumMod val="75000"/>
                  </a:schemeClr>
                </a:solidFill>
              </a:rPr>
              <a:t>462.</a:t>
            </a:r>
            <a:endParaRPr lang="en-US" sz="2100" dirty="0">
              <a:solidFill>
                <a:schemeClr val="accent5">
                  <a:lumMod val="75000"/>
                </a:schemeClr>
              </a:solidFill>
            </a:endParaRPr>
          </a:p>
          <a:p>
            <a:pPr marL="342900" indent="-342900" algn="l">
              <a:buFont typeface="Arial" panose="020B0604020202020204" pitchFamily="34" charset="0"/>
              <a:buChar char="•"/>
            </a:pPr>
            <a:r>
              <a:rPr lang="ka-GE" sz="2100" dirty="0">
                <a:solidFill>
                  <a:schemeClr val="accent5">
                    <a:lumMod val="75000"/>
                  </a:schemeClr>
                </a:solidFill>
              </a:rPr>
              <a:t>დემოგრაფიული მდგომარეობის </a:t>
            </a:r>
            <a:r>
              <a:rPr lang="ka-GE" sz="2100" dirty="0" smtClean="0">
                <a:solidFill>
                  <a:schemeClr val="accent5">
                    <a:lumMod val="75000"/>
                  </a:schemeClr>
                </a:solidFill>
              </a:rPr>
              <a:t>გაუმჯობესები</a:t>
            </a:r>
            <a:r>
              <a:rPr lang="ka-GE" sz="2000" dirty="0" smtClean="0">
                <a:solidFill>
                  <a:schemeClr val="accent5">
                    <a:lumMod val="75000"/>
                  </a:schemeClr>
                </a:solidFill>
              </a:rPr>
              <a:t>ს </a:t>
            </a:r>
            <a:r>
              <a:rPr lang="ka-GE" sz="2000" dirty="0" smtClean="0">
                <a:solidFill>
                  <a:schemeClr val="accent5">
                    <a:lumMod val="75000"/>
                  </a:schemeClr>
                </a:solidFill>
              </a:rPr>
              <a:t>ხელშეწყობის პროგრამის ფარგლებში - მესამე და მომდევნო ბავშვზე (150-200 ლარი), </a:t>
            </a:r>
            <a:endParaRPr lang="ka-GE" sz="2000" dirty="0" smtClean="0">
              <a:solidFill>
                <a:schemeClr val="accent5">
                  <a:lumMod val="75000"/>
                </a:schemeClr>
              </a:solidFill>
            </a:endParaRPr>
          </a:p>
          <a:p>
            <a:pPr marL="342900" indent="-342900" algn="l">
              <a:buFont typeface="Arial" panose="020B0604020202020204" pitchFamily="34" charset="0"/>
              <a:buChar char="•"/>
            </a:pPr>
            <a:r>
              <a:rPr lang="ka-GE" sz="2000" dirty="0" smtClean="0">
                <a:solidFill>
                  <a:schemeClr val="accent5">
                    <a:lumMod val="75000"/>
                  </a:schemeClr>
                </a:solidFill>
              </a:rPr>
              <a:t>თითოეულ </a:t>
            </a:r>
            <a:r>
              <a:rPr lang="ka-GE" sz="2000" dirty="0" smtClean="0">
                <a:solidFill>
                  <a:schemeClr val="accent5">
                    <a:lumMod val="75000"/>
                  </a:schemeClr>
                </a:solidFill>
              </a:rPr>
              <a:t>ბავშვზე, რომლის ერთ-ერთ მშობელს აქვს მაღალმთიან დასახლებაში მუდმივად მცხოვრები პირის </a:t>
            </a:r>
            <a:r>
              <a:rPr lang="ka-GE" sz="2000" dirty="0" smtClean="0">
                <a:solidFill>
                  <a:schemeClr val="accent5">
                    <a:lumMod val="75000"/>
                  </a:schemeClr>
                </a:solidFill>
              </a:rPr>
              <a:t>სტატუსი (100-200 ლარი)</a:t>
            </a:r>
            <a:endParaRPr lang="ka-GE" sz="2000" dirty="0">
              <a:solidFill>
                <a:schemeClr val="accent5">
                  <a:lumMod val="75000"/>
                </a:schemeClr>
              </a:solidFill>
            </a:endParaRPr>
          </a:p>
          <a:p>
            <a:pPr algn="l"/>
            <a:r>
              <a:rPr lang="ka-GE" sz="2000" b="1" dirty="0">
                <a:solidFill>
                  <a:schemeClr val="accent5">
                    <a:lumMod val="75000"/>
                  </a:schemeClr>
                </a:solidFill>
              </a:rPr>
              <a:t>ადგილობრივ დონეზე  თითქმის ყველა მუნიციპალიტეტში ხორციელდება როგორც პირდაპირი ფინანსური დახმარების </a:t>
            </a:r>
            <a:r>
              <a:rPr lang="ka-GE" sz="2000" b="1" dirty="0" smtClean="0">
                <a:solidFill>
                  <a:schemeClr val="accent5">
                    <a:lumMod val="75000"/>
                  </a:schemeClr>
                </a:solidFill>
              </a:rPr>
              <a:t>, ისე არაპირდაპირი დახმარების პროგრამები </a:t>
            </a:r>
            <a:endParaRPr lang="ka-GE" sz="2000" dirty="0" smtClean="0">
              <a:solidFill>
                <a:schemeClr val="accent5">
                  <a:lumMod val="75000"/>
                </a:schemeClr>
              </a:solidFill>
            </a:endParaRPr>
          </a:p>
          <a:p>
            <a:pPr marL="457200" indent="-457200" algn="l">
              <a:buFont typeface="Wingdings" panose="05000000000000000000" pitchFamily="2" charset="2"/>
              <a:buChar char="§"/>
            </a:pPr>
            <a:endParaRPr lang="ka-GE" sz="2000" dirty="0" smtClean="0">
              <a:solidFill>
                <a:schemeClr val="accent5">
                  <a:lumMod val="75000"/>
                </a:schemeClr>
              </a:solidFill>
            </a:endParaRPr>
          </a:p>
          <a:p>
            <a:pPr marL="457200" indent="-457200" algn="l">
              <a:buFont typeface="Wingdings" panose="05000000000000000000" pitchFamily="2" charset="2"/>
              <a:buChar char="§"/>
            </a:pPr>
            <a:endParaRPr lang="ka-GE" sz="3000" dirty="0">
              <a:solidFill>
                <a:schemeClr val="accent5">
                  <a:lumMod val="75000"/>
                </a:schemeClr>
              </a:solidFill>
            </a:endParaRPr>
          </a:p>
        </p:txBody>
      </p:sp>
      <p:pic>
        <p:nvPicPr>
          <p:cNvPr id="2050"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630" y="22860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574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566</Words>
  <Application>Microsoft Office PowerPoint</Application>
  <PresentationFormat>On-screen Show (4:3)</PresentationFormat>
  <Paragraphs>43</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Office Theme</vt:lpstr>
      <vt:lpstr>PowerPoint Presentation</vt:lpstr>
      <vt:lpstr>ადგილობრივი თვითმმართველობების როლი დღეს არსებულ სისტემაში</vt:lpstr>
      <vt:lpstr>TSA პროგრამის დეცენტრალიზაციის შემთხვევაში:</vt:lpstr>
      <vt:lpstr>დეცენტრალიზაციისთვის დადგეგმილი ღონისძიებები</vt:lpstr>
      <vt:lpstr>შედეგი - ადგილობრივი თვითმმართველობების როლის გაძლიერება</vt:lpstr>
      <vt:lpstr>სამოქალაქო კოდექსით</vt:lpstr>
      <vt:lpstr>მიმდინარე ღონისძიებები</vt:lpstr>
      <vt:lpstr>ცენტრალურ და ადგილობრივ დონეზე მრავალშვილიანი ოჯახებისთვის განსაზღვრული ბენეფიტები/შეღავათები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 Gvaramadze</dc:creator>
  <cp:lastModifiedBy>Nino Odisharia</cp:lastModifiedBy>
  <cp:revision>8</cp:revision>
  <dcterms:created xsi:type="dcterms:W3CDTF">2006-08-16T00:00:00Z</dcterms:created>
  <dcterms:modified xsi:type="dcterms:W3CDTF">2018-08-13T13:41:44Z</dcterms:modified>
</cp:coreProperties>
</file>